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4"/>
    <p:sldMasterId id="2147483853" r:id="rId5"/>
    <p:sldMasterId id="2147483648" r:id="rId6"/>
  </p:sldMasterIdLst>
  <p:notesMasterIdLst>
    <p:notesMasterId r:id="rId26"/>
  </p:notesMasterIdLst>
  <p:handoutMasterIdLst>
    <p:handoutMasterId r:id="rId27"/>
  </p:handoutMasterIdLst>
  <p:sldIdLst>
    <p:sldId id="334" r:id="rId7"/>
    <p:sldId id="1466" r:id="rId8"/>
    <p:sldId id="1467" r:id="rId9"/>
    <p:sldId id="1468" r:id="rId10"/>
    <p:sldId id="1469" r:id="rId11"/>
    <p:sldId id="1470" r:id="rId12"/>
    <p:sldId id="1471" r:id="rId13"/>
    <p:sldId id="271" r:id="rId14"/>
    <p:sldId id="1461" r:id="rId15"/>
    <p:sldId id="1465" r:id="rId16"/>
    <p:sldId id="1464" r:id="rId17"/>
    <p:sldId id="282" r:id="rId18"/>
    <p:sldId id="1473" r:id="rId19"/>
    <p:sldId id="1474" r:id="rId20"/>
    <p:sldId id="1480" r:id="rId21"/>
    <p:sldId id="1478" r:id="rId22"/>
    <p:sldId id="1476" r:id="rId23"/>
    <p:sldId id="1477" r:id="rId24"/>
    <p:sldId id="329" r:id="rId25"/>
  </p:sldIdLst>
  <p:sldSz cx="12192000" cy="6858000"/>
  <p:notesSz cx="7315200" cy="9601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6" orient="horz" pos="3952" userDrawn="1">
          <p15:clr>
            <a:srgbClr val="A4A3A4"/>
          </p15:clr>
        </p15:guide>
        <p15:guide id="17" pos="3840">
          <p15:clr>
            <a:srgbClr val="A4A3A4"/>
          </p15:clr>
        </p15:guide>
      </p15:sldGuideLst>
    </p:ext>
    <p:ext uri="{2D200454-40CA-4A62-9FC3-DE9A4176ACB9}">
      <p15:notesGuideLst xmlns:p15="http://schemas.microsoft.com/office/powerpoint/2012/main">
        <p15:guide id="1" orient="horz" pos="2768" userDrawn="1">
          <p15:clr>
            <a:srgbClr val="A4A3A4"/>
          </p15:clr>
        </p15:guide>
        <p15:guide id="2" pos="540" userDrawn="1">
          <p15:clr>
            <a:srgbClr val="A4A3A4"/>
          </p15:clr>
        </p15:guide>
        <p15:guide id="3" pos="4289" userDrawn="1">
          <p15:clr>
            <a:srgbClr val="A4A3A4"/>
          </p15:clr>
        </p15:guide>
        <p15:guide id="4" orient="horz" pos="696" userDrawn="1">
          <p15:clr>
            <a:srgbClr val="A4A3A4"/>
          </p15:clr>
        </p15:guide>
        <p15:guide id="5" orient="horz" pos="2339" userDrawn="1">
          <p15:clr>
            <a:srgbClr val="A4A3A4"/>
          </p15:clr>
        </p15:guide>
        <p15:guide id="6" pos="830" userDrawn="1">
          <p15:clr>
            <a:srgbClr val="A4A3A4"/>
          </p15:clr>
        </p15:guide>
        <p15:guide id="7" pos="378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zler, Mario (SRF)" initials="DM(" lastIdx="1" clrIdx="0">
    <p:extLst>
      <p:ext uri="{19B8F6BF-5375-455C-9EA6-DF929625EA0E}">
        <p15:presenceInfo xmlns:p15="http://schemas.microsoft.com/office/powerpoint/2012/main" userId="S::Mario.Denzler@srf.ch::50db78dd-c33c-4a4e-a244-9d361c7317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117C34-BF85-4C65-9763-764BEA01F026}" v="1" dt="2021-09-10T07:01:59.834"/>
  </p1510:revLst>
</p1510:revInfo>
</file>

<file path=ppt/tableStyles.xml><?xml version="1.0" encoding="utf-8"?>
<a:tblStyleLst xmlns:a="http://schemas.openxmlformats.org/drawingml/2006/main" def="{CA20E951-F767-40FB-8981-BDCADE0C3650}">
  <a:tblStyle styleId="{CA20E951-F767-40FB-8981-BDCADE0C3650}" styleName="SRF">
    <a:wholeTbl>
      <a:tcTxStyle>
        <a:fontRef idx="minor">
          <a:prstClr val="black"/>
        </a:fontRef>
        <a:schemeClr val="dk1"/>
      </a:tcTxStyle>
      <a:tcStyle>
        <a:tcBdr>
          <a:left>
            <a:ln w="12700" cmpd="sng">
              <a:noFill/>
            </a:ln>
          </a:left>
          <a:right>
            <a:ln w="12700" cmpd="sng">
              <a:noFill/>
            </a:ln>
          </a:right>
          <a:top>
            <a:ln w="12700" cmpd="sng">
              <a:noFill/>
            </a:ln>
          </a:top>
          <a:bottom>
            <a:ln w="12700" cmpd="sng">
              <a:solidFill>
                <a:schemeClr val="dk1"/>
              </a:solidFill>
            </a:ln>
          </a:bottom>
          <a:insideH>
            <a:ln w="12700" cmpd="sng">
              <a:solidFill>
                <a:schemeClr val="dk1"/>
              </a:solidFill>
            </a:ln>
          </a:insideH>
          <a:insideV>
            <a:ln w="12700" cmpd="sng">
              <a:noFill/>
            </a:ln>
          </a:insideV>
        </a:tcBdr>
        <a:fill>
          <a:noFill/>
        </a:fill>
      </a:tcStyle>
    </a:wholeTbl>
    <a:band1H>
      <a:tcTxStyle>
        <a:schemeClr val="dk1"/>
      </a:tcTxStyle>
      <a:tcStyle>
        <a:tcBdr/>
        <a:fill>
          <a:noFill/>
        </a:fill>
      </a:tcStyle>
    </a:band1H>
    <a:band2H>
      <a:tcTxStyle>
        <a:schemeClr val="dk1"/>
      </a:tcTxStyle>
      <a:tcStyle>
        <a:tcBdr/>
        <a:fill>
          <a:noFill/>
        </a:fill>
      </a:tcStyle>
    </a:band2H>
    <a:band1V>
      <a:tcTxStyle>
        <a:schemeClr val="dk1"/>
      </a:tcTxStyle>
      <a:tcStyle>
        <a:tcBdr/>
        <a:fill>
          <a:noFill/>
        </a:fill>
      </a:tcStyle>
    </a:band1V>
    <a:band2V>
      <a:tcTxStyle>
        <a:schemeClr val="dk1"/>
      </a:tcTxStyle>
      <a:tcStyle>
        <a:tcBdr/>
        <a:fill>
          <a:noFill/>
        </a:fill>
      </a:tcStyle>
    </a:band2V>
    <a:lastCol>
      <a:tcTxStyle>
        <a:fontRef idx="minor"/>
        <a:schemeClr val="dk1"/>
      </a:tcTxStyle>
      <a:tcStyle>
        <a:tcBdr/>
        <a:fill>
          <a:solidFill>
            <a:srgbClr val="DCDCDC"/>
          </a:solidFill>
        </a:fill>
      </a:tcStyle>
    </a:lastCol>
    <a:firstCol>
      <a:tcTxStyle>
        <a:fontRef idx="minor"/>
        <a:schemeClr val="dk1"/>
      </a:tcTxStyle>
      <a:tcStyle>
        <a:tcBdr/>
        <a:fill>
          <a:noFill/>
        </a:fill>
      </a:tcStyle>
    </a:firstCol>
    <a:lastRow>
      <a:tcTxStyle b="on">
        <a:fontRef idx="major"/>
        <a:schemeClr val="dk1"/>
      </a:tcTxStyle>
      <a:tcStyle>
        <a:tcBdr/>
        <a:fill>
          <a:noFill/>
        </a:fill>
      </a:tcStyle>
    </a:lastRow>
    <a:firstRow>
      <a:tcTxStyle b="on">
        <a:fontRef idx="major"/>
        <a:schemeClr val="dk1"/>
      </a:tcTxStyle>
      <a:tcStyle>
        <a:tcBdr>
          <a:bottom>
            <a:ln w="12700" cmpd="sng">
              <a:solidFill>
                <a:schemeClr val="dk1"/>
              </a:solidFill>
            </a:ln>
          </a:bottom>
        </a:tcBdr>
        <a:fill>
          <a:noFill/>
        </a:fill>
      </a:tcStyle>
    </a:firstRow>
  </a:tblStyle>
  <a:tblStyle styleId="{CA20E951-F767-40FB-8981-BDCADE0C365A}" styleName="SRF-grau">
    <a:wholeTbl>
      <a:tcTxStyle>
        <a:fontRef idx="minor">
          <a:prstClr val="black"/>
        </a:fontRef>
        <a:schemeClr val="dk1"/>
      </a:tcTxStyle>
      <a:tcStyle>
        <a:tcBdr>
          <a:left>
            <a:ln w="12700" cmpd="sng">
              <a:noFill/>
            </a:ln>
          </a:left>
          <a:right>
            <a:ln w="12700" cmpd="sng">
              <a:noFill/>
            </a:ln>
          </a:right>
          <a:top>
            <a:ln w="12700" cmpd="sng">
              <a:noFill/>
            </a:ln>
          </a:top>
          <a:bottom>
            <a:ln w="12700" cmpd="sng">
              <a:solidFill>
                <a:schemeClr val="dk1"/>
              </a:solidFill>
            </a:ln>
          </a:bottom>
          <a:insideH>
            <a:ln w="12700" cmpd="sng">
              <a:solidFill>
                <a:schemeClr val="dk1"/>
              </a:solidFill>
            </a:ln>
          </a:insideH>
          <a:insideV>
            <a:ln w="12700" cmpd="sng">
              <a:noFill/>
            </a:ln>
          </a:insideV>
        </a:tcBdr>
        <a:fill>
          <a:noFill/>
        </a:fill>
      </a:tcStyle>
    </a:wholeTbl>
    <a:band1H>
      <a:tcTxStyle>
        <a:schemeClr val="dk1"/>
      </a:tcTxStyle>
      <a:tcStyle>
        <a:tcBdr/>
        <a:fill>
          <a:noFill/>
        </a:fill>
      </a:tcStyle>
    </a:band1H>
    <a:band2H>
      <a:tcTxStyle>
        <a:schemeClr val="dk1"/>
      </a:tcTxStyle>
      <a:tcStyle>
        <a:tcBdr/>
        <a:fill>
          <a:noFill/>
        </a:fill>
      </a:tcStyle>
    </a:band2H>
    <a:band1V>
      <a:tcTxStyle>
        <a:schemeClr val="dk1"/>
      </a:tcTxStyle>
      <a:tcStyle>
        <a:tcBdr/>
        <a:fill>
          <a:solidFill>
            <a:srgbClr val="F6F6F6"/>
          </a:solidFill>
        </a:fill>
      </a:tcStyle>
    </a:band1V>
    <a:band2V>
      <a:tcTxStyle>
        <a:schemeClr val="dk1"/>
      </a:tcTxStyle>
      <a:tcStyle>
        <a:tcBdr/>
        <a:fill>
          <a:solidFill>
            <a:srgbClr val="FFFFFF"/>
          </a:solidFill>
        </a:fill>
      </a:tcStyle>
    </a:band2V>
    <a:lastCol>
      <a:tcTxStyle>
        <a:fontRef idx="minor"/>
        <a:schemeClr val="dk1"/>
      </a:tcTxStyle>
      <a:tcStyle>
        <a:tcBdr/>
        <a:fill>
          <a:solidFill>
            <a:srgbClr val="DCDCDC"/>
          </a:solidFill>
        </a:fill>
      </a:tcStyle>
    </a:lastCol>
    <a:firstCol>
      <a:tcTxStyle>
        <a:fontRef idx="minor"/>
        <a:schemeClr val="dk1"/>
      </a:tcTxStyle>
      <a:tcStyle>
        <a:tcBdr/>
        <a:fill>
          <a:noFill/>
        </a:fill>
      </a:tcStyle>
    </a:firstCol>
    <a:lastRow>
      <a:tcTxStyle b="on">
        <a:fontRef idx="major"/>
        <a:schemeClr val="dk1"/>
      </a:tcTxStyle>
      <a:tcStyle>
        <a:tcBdr/>
        <a:fill>
          <a:noFill/>
        </a:fill>
      </a:tcStyle>
    </a:lastRow>
    <a:firstRow>
      <a:tcTxStyle b="on">
        <a:fontRef idx="major"/>
        <a:schemeClr val="dk1"/>
      </a:tcTxStyle>
      <a:tcStyle>
        <a:tcBdr>
          <a:bottom>
            <a:ln w="12700"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125" autoAdjust="0"/>
  </p:normalViewPr>
  <p:slideViewPr>
    <p:cSldViewPr snapToGrid="0">
      <p:cViewPr varScale="1">
        <p:scale>
          <a:sx n="39" d="100"/>
          <a:sy n="39" d="100"/>
        </p:scale>
        <p:origin x="1684" y="20"/>
      </p:cViewPr>
      <p:guideLst>
        <p:guide orient="horz" pos="3952"/>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768"/>
        <p:guide pos="540"/>
        <p:guide pos="4289"/>
        <p:guide orient="horz" pos="696"/>
        <p:guide orient="horz" pos="2339"/>
        <p:guide pos="830"/>
        <p:guide pos="378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A6984A4-A19F-4E1F-8359-0367F0108818}"/>
              </a:ext>
            </a:extLst>
          </p:cNvPr>
          <p:cNvSpPr>
            <a:spLocks noGrp="1"/>
          </p:cNvSpPr>
          <p:nvPr>
            <p:ph type="hdr" sz="quarter"/>
          </p:nvPr>
        </p:nvSpPr>
        <p:spPr>
          <a:xfrm>
            <a:off x="0" y="4"/>
            <a:ext cx="3169920" cy="481727"/>
          </a:xfrm>
          <a:prstGeom prst="rect">
            <a:avLst/>
          </a:prstGeom>
        </p:spPr>
        <p:txBody>
          <a:bodyPr vert="horz" lIns="96653" tIns="48326" rIns="96653" bIns="48326" rtlCol="0"/>
          <a:lstStyle>
            <a:lvl1pPr algn="l">
              <a:defRPr sz="1300"/>
            </a:lvl1pPr>
          </a:lstStyle>
          <a:p>
            <a:endParaRPr lang="de-CH"/>
          </a:p>
        </p:txBody>
      </p:sp>
      <p:sp>
        <p:nvSpPr>
          <p:cNvPr id="3" name="Datumsplatzhalter 2">
            <a:extLst>
              <a:ext uri="{FF2B5EF4-FFF2-40B4-BE49-F238E27FC236}">
                <a16:creationId xmlns:a16="http://schemas.microsoft.com/office/drawing/2014/main" id="{BA01194A-D52F-43A1-B35C-32E8D1B35A28}"/>
              </a:ext>
            </a:extLst>
          </p:cNvPr>
          <p:cNvSpPr>
            <a:spLocks noGrp="1"/>
          </p:cNvSpPr>
          <p:nvPr>
            <p:ph type="dt" sz="quarter" idx="1"/>
          </p:nvPr>
        </p:nvSpPr>
        <p:spPr>
          <a:xfrm>
            <a:off x="4143590" y="4"/>
            <a:ext cx="3169920" cy="481727"/>
          </a:xfrm>
          <a:prstGeom prst="rect">
            <a:avLst/>
          </a:prstGeom>
        </p:spPr>
        <p:txBody>
          <a:bodyPr vert="horz" lIns="96653" tIns="48326" rIns="96653" bIns="48326" rtlCol="0"/>
          <a:lstStyle>
            <a:lvl1pPr algn="r">
              <a:defRPr sz="1300"/>
            </a:lvl1pPr>
          </a:lstStyle>
          <a:p>
            <a:r>
              <a:rPr lang="de-CH"/>
              <a:t>06.12.2019</a:t>
            </a:r>
          </a:p>
        </p:txBody>
      </p:sp>
      <p:sp>
        <p:nvSpPr>
          <p:cNvPr id="4" name="Fußzeilenplatzhalter 3">
            <a:extLst>
              <a:ext uri="{FF2B5EF4-FFF2-40B4-BE49-F238E27FC236}">
                <a16:creationId xmlns:a16="http://schemas.microsoft.com/office/drawing/2014/main" id="{3A73059F-EB1E-4E13-8383-97BCAAB8BF07}"/>
              </a:ext>
            </a:extLst>
          </p:cNvPr>
          <p:cNvSpPr>
            <a:spLocks noGrp="1"/>
          </p:cNvSpPr>
          <p:nvPr>
            <p:ph type="ftr" sz="quarter" idx="2"/>
          </p:nvPr>
        </p:nvSpPr>
        <p:spPr>
          <a:xfrm>
            <a:off x="0" y="9119474"/>
            <a:ext cx="3169920" cy="481726"/>
          </a:xfrm>
          <a:prstGeom prst="rect">
            <a:avLst/>
          </a:prstGeom>
        </p:spPr>
        <p:txBody>
          <a:bodyPr vert="horz" lIns="96653" tIns="48326" rIns="96653" bIns="48326" rtlCol="0" anchor="b"/>
          <a:lstStyle>
            <a:lvl1pPr algn="l">
              <a:defRPr sz="1300"/>
            </a:lvl1pPr>
          </a:lstStyle>
          <a:p>
            <a:endParaRPr lang="de-CH"/>
          </a:p>
        </p:txBody>
      </p:sp>
      <p:sp>
        <p:nvSpPr>
          <p:cNvPr id="5" name="Foliennummernplatzhalter 4">
            <a:extLst>
              <a:ext uri="{FF2B5EF4-FFF2-40B4-BE49-F238E27FC236}">
                <a16:creationId xmlns:a16="http://schemas.microsoft.com/office/drawing/2014/main" id="{171BF16F-1B97-48C8-8E62-A158689BADDE}"/>
              </a:ext>
            </a:extLst>
          </p:cNvPr>
          <p:cNvSpPr>
            <a:spLocks noGrp="1"/>
          </p:cNvSpPr>
          <p:nvPr>
            <p:ph type="sldNum" sz="quarter" idx="3"/>
          </p:nvPr>
        </p:nvSpPr>
        <p:spPr>
          <a:xfrm>
            <a:off x="4143590" y="9119474"/>
            <a:ext cx="3169920" cy="481726"/>
          </a:xfrm>
          <a:prstGeom prst="rect">
            <a:avLst/>
          </a:prstGeom>
        </p:spPr>
        <p:txBody>
          <a:bodyPr vert="horz" lIns="96653" tIns="48326" rIns="96653" bIns="48326" rtlCol="0" anchor="b"/>
          <a:lstStyle>
            <a:lvl1pPr algn="r">
              <a:defRPr sz="1300"/>
            </a:lvl1pPr>
          </a:lstStyle>
          <a:p>
            <a:fld id="{A3130E1E-3BE7-4659-88A3-292E51EE3D12}" type="slidenum">
              <a:rPr lang="de-CH" smtClean="0"/>
              <a:t>‹Nr.›</a:t>
            </a:fld>
            <a:endParaRPr lang="de-CH"/>
          </a:p>
        </p:txBody>
      </p:sp>
    </p:spTree>
    <p:extLst>
      <p:ext uri="{BB962C8B-B14F-4D97-AF65-F5344CB8AC3E}">
        <p14:creationId xmlns:p14="http://schemas.microsoft.com/office/powerpoint/2010/main" val="338244070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860212" y="208878"/>
            <a:ext cx="4238182" cy="681235"/>
          </a:xfrm>
          <a:prstGeom prst="rect">
            <a:avLst/>
          </a:prstGeom>
        </p:spPr>
        <p:txBody>
          <a:bodyPr vert="horz" lIns="0" tIns="0" rIns="0" bIns="0" rtlCol="0"/>
          <a:lstStyle>
            <a:lvl1pPr algn="l">
              <a:lnSpc>
                <a:spcPct val="100000"/>
              </a:lnSpc>
              <a:defRPr sz="1600"/>
            </a:lvl1pPr>
            <a:lvl2pPr>
              <a:defRPr sz="1600"/>
            </a:lvl2pPr>
          </a:lstStyle>
          <a:p>
            <a:r>
              <a:rPr lang="de-CH" b="1">
                <a:latin typeface="+mj-lt"/>
              </a:rPr>
              <a:t>Erste Ebene</a:t>
            </a:r>
          </a:p>
          <a:p>
            <a:pPr marL="0" lvl="1"/>
            <a:r>
              <a:rPr lang="de-CH"/>
              <a:t>Zweite Ebene</a:t>
            </a:r>
          </a:p>
        </p:txBody>
      </p:sp>
      <p:sp>
        <p:nvSpPr>
          <p:cNvPr id="3" name="Datumsplatzhalter 2"/>
          <p:cNvSpPr>
            <a:spLocks noGrp="1"/>
          </p:cNvSpPr>
          <p:nvPr>
            <p:ph type="dt" idx="1"/>
          </p:nvPr>
        </p:nvSpPr>
        <p:spPr>
          <a:xfrm>
            <a:off x="5388192" y="237736"/>
            <a:ext cx="1420707" cy="248997"/>
          </a:xfrm>
          <a:prstGeom prst="rect">
            <a:avLst/>
          </a:prstGeom>
        </p:spPr>
        <p:txBody>
          <a:bodyPr vert="horz" lIns="0" tIns="0" rIns="0" bIns="0" rtlCol="0"/>
          <a:lstStyle>
            <a:lvl1pPr algn="r">
              <a:defRPr sz="1100"/>
            </a:lvl1pPr>
          </a:lstStyle>
          <a:p>
            <a:r>
              <a:rPr lang="de-CH"/>
              <a:t>06.12.2019</a:t>
            </a:r>
          </a:p>
        </p:txBody>
      </p:sp>
      <p:sp>
        <p:nvSpPr>
          <p:cNvPr id="4" name="Folienbildplatzhalter 3"/>
          <p:cNvSpPr>
            <a:spLocks noGrp="1" noRot="1" noChangeAspect="1"/>
          </p:cNvSpPr>
          <p:nvPr>
            <p:ph type="sldImg" idx="2"/>
          </p:nvPr>
        </p:nvSpPr>
        <p:spPr>
          <a:xfrm>
            <a:off x="3667125" y="1104900"/>
            <a:ext cx="2825750" cy="1589088"/>
          </a:xfrm>
          <a:prstGeom prst="rect">
            <a:avLst/>
          </a:prstGeom>
          <a:noFill/>
          <a:ln w="12700">
            <a:solidFill>
              <a:prstClr val="black"/>
            </a:solidFill>
          </a:ln>
        </p:spPr>
        <p:txBody>
          <a:bodyPr vert="horz" lIns="96653" tIns="48326" rIns="96653" bIns="48326" rtlCol="0" anchor="ctr"/>
          <a:lstStyle/>
          <a:p>
            <a:endParaRPr lang="de-CH"/>
          </a:p>
        </p:txBody>
      </p:sp>
      <p:sp>
        <p:nvSpPr>
          <p:cNvPr id="5" name="Notizenplatzhalter 4"/>
          <p:cNvSpPr>
            <a:spLocks noGrp="1"/>
          </p:cNvSpPr>
          <p:nvPr>
            <p:ph type="body" sz="quarter" idx="3"/>
          </p:nvPr>
        </p:nvSpPr>
        <p:spPr>
          <a:xfrm>
            <a:off x="860217" y="3335419"/>
            <a:ext cx="5642188" cy="5553970"/>
          </a:xfrm>
          <a:prstGeom prst="rect">
            <a:avLst/>
          </a:prstGeom>
        </p:spPr>
        <p:txBody>
          <a:bodyPr vert="horz" lIns="0" tIns="0" rIns="0" bIns="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6"/>
          <p:cNvSpPr>
            <a:spLocks noGrp="1"/>
          </p:cNvSpPr>
          <p:nvPr>
            <p:ph type="sldNum" sz="quarter" idx="5"/>
          </p:nvPr>
        </p:nvSpPr>
        <p:spPr>
          <a:xfrm>
            <a:off x="3657606" y="2739751"/>
            <a:ext cx="2844799" cy="338074"/>
          </a:xfrm>
          <a:prstGeom prst="rect">
            <a:avLst/>
          </a:prstGeom>
        </p:spPr>
        <p:txBody>
          <a:bodyPr vert="horz" lIns="0" tIns="0" rIns="0" bIns="0" rtlCol="0" anchor="t"/>
          <a:lstStyle>
            <a:lvl1pPr algn="l">
              <a:defRPr sz="1600" b="1">
                <a:latin typeface="+mj-lt"/>
              </a:defRPr>
            </a:lvl1pPr>
          </a:lstStyle>
          <a:p>
            <a:fld id="{3DCA6B37-2757-4521-A957-AAF30BBBB6EB}" type="slidenum">
              <a:rPr lang="de-CH" smtClean="0"/>
              <a:pPr/>
              <a:t>‹Nr.›</a:t>
            </a:fld>
            <a:endParaRPr lang="de-CH"/>
          </a:p>
        </p:txBody>
      </p:sp>
    </p:spTree>
    <p:extLst>
      <p:ext uri="{BB962C8B-B14F-4D97-AF65-F5344CB8AC3E}">
        <p14:creationId xmlns:p14="http://schemas.microsoft.com/office/powerpoint/2010/main" val="115809209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500" kern="1200">
        <a:solidFill>
          <a:schemeClr val="tx1"/>
        </a:solidFill>
        <a:latin typeface="+mn-lt"/>
        <a:ea typeface="+mn-ea"/>
        <a:cs typeface="+mn-cs"/>
      </a:defRPr>
    </a:lvl1pPr>
    <a:lvl2pPr marL="306000" indent="-306000" algn="l" defTabSz="914400" rtl="0" eaLnBrk="1" latinLnBrk="0" hangingPunct="1">
      <a:buClr>
        <a:schemeClr val="accent1"/>
      </a:buClr>
      <a:buFont typeface="Wingdings 2" panose="05020102010507070707" pitchFamily="18" charset="2"/>
      <a:buChar char=""/>
      <a:defRPr sz="1500" kern="1200">
        <a:solidFill>
          <a:schemeClr val="tx1"/>
        </a:solidFill>
        <a:latin typeface="+mn-lt"/>
        <a:ea typeface="+mn-ea"/>
        <a:cs typeface="+mn-cs"/>
      </a:defRPr>
    </a:lvl2pPr>
    <a:lvl3pPr marL="612000" indent="-306000" algn="l" defTabSz="914400" rtl="0" eaLnBrk="1" latinLnBrk="0" hangingPunct="1">
      <a:buClr>
        <a:schemeClr val="accent1"/>
      </a:buClr>
      <a:buFont typeface="SRG SSR Type" panose="020B0504030602030204" pitchFamily="34" charset="0"/>
      <a:buChar char="–"/>
      <a:defRPr sz="1500" kern="1200">
        <a:solidFill>
          <a:schemeClr val="tx1"/>
        </a:solidFill>
        <a:latin typeface="+mn-lt"/>
        <a:ea typeface="+mn-ea"/>
        <a:cs typeface="+mn-cs"/>
      </a:defRPr>
    </a:lvl3pPr>
    <a:lvl4pPr marL="918000" indent="-306000" algn="l" defTabSz="914400" rtl="0" eaLnBrk="1" latinLnBrk="0" hangingPunct="1">
      <a:buClr>
        <a:schemeClr val="accent1"/>
      </a:buClr>
      <a:buFont typeface="SRG SSR Type" panose="020B0504030602030204" pitchFamily="34" charset="0"/>
      <a:buChar char="–"/>
      <a:defRPr sz="1500" kern="1200">
        <a:solidFill>
          <a:schemeClr val="tx1"/>
        </a:solidFill>
        <a:latin typeface="+mn-lt"/>
        <a:ea typeface="+mn-ea"/>
        <a:cs typeface="+mn-cs"/>
      </a:defRPr>
    </a:lvl4pPr>
    <a:lvl5pPr marL="1224000" indent="-306000" algn="l" defTabSz="914400" rtl="0" eaLnBrk="1" latinLnBrk="0" hangingPunct="1">
      <a:buClr>
        <a:schemeClr val="accent1"/>
      </a:buClr>
      <a:buFont typeface="SRG SSR Type" panose="020B0504030602030204" pitchFamily="34" charset="0"/>
      <a:buChar char="–"/>
      <a:defRPr sz="15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3" orient="horz" pos="696" userDrawn="1">
          <p15:clr>
            <a:srgbClr val="5ACBF0"/>
          </p15:clr>
        </p15:guide>
        <p15:guide id="5" pos="4096" userDrawn="1">
          <p15:clr>
            <a:srgbClr val="5ACBF0"/>
          </p15:clr>
        </p15:guide>
        <p15:guide id="6" pos="4289" userDrawn="1">
          <p15:clr>
            <a:srgbClr val="5ACBF0"/>
          </p15:clr>
        </p15:guide>
        <p15:guide id="7" pos="2306" userDrawn="1">
          <p15:clr>
            <a:srgbClr val="5ACBF0"/>
          </p15:clr>
        </p15:guide>
        <p15:guide id="8" pos="540" userDrawn="1">
          <p15:clr>
            <a:srgbClr val="5ACBF0"/>
          </p15:clr>
        </p15:guide>
        <p15:guide id="11" orient="horz" pos="2101" userDrawn="1">
          <p15:clr>
            <a:srgbClr val="5ACBF0"/>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60725" y="1143000"/>
            <a:ext cx="2921000" cy="1643063"/>
          </a:xfrm>
        </p:spPr>
      </p:sp>
      <p:sp>
        <p:nvSpPr>
          <p:cNvPr id="3" name="Notizenplatzhalter 2"/>
          <p:cNvSpPr>
            <a:spLocks noGrp="1"/>
          </p:cNvSpPr>
          <p:nvPr>
            <p:ph type="body" idx="1"/>
          </p:nvPr>
        </p:nvSpPr>
        <p:spPr/>
        <p:txBody>
          <a:bodyPr/>
          <a:lstStyle/>
          <a:p>
            <a:r>
              <a:rPr lang="de-CH" sz="1500" b="1" kern="1200" dirty="0">
                <a:solidFill>
                  <a:schemeClr val="tx1"/>
                </a:solidFill>
                <a:effectLst/>
                <a:latin typeface="+mn-lt"/>
                <a:ea typeface="+mn-ea"/>
                <a:cs typeface="+mn-cs"/>
              </a:rPr>
              <a:t>Danke</a:t>
            </a:r>
            <a:r>
              <a:rPr lang="de-CH" b="1" dirty="0"/>
              <a:t> an Trägerschaft </a:t>
            </a:r>
            <a:r>
              <a:rPr lang="de-CH" dirty="0"/>
              <a:t>von der SRG Zentralschweiz für die Einladung. </a:t>
            </a:r>
            <a:r>
              <a:rPr lang="de-CH" b="1" dirty="0"/>
              <a:t>Danke an </a:t>
            </a:r>
            <a:r>
              <a:rPr lang="de-CH" b="1" dirty="0" err="1"/>
              <a:t>Chläusi</a:t>
            </a:r>
            <a:r>
              <a:rPr lang="de-CH" b="1" dirty="0"/>
              <a:t> Zeier </a:t>
            </a:r>
            <a:r>
              <a:rPr lang="de-CH" dirty="0"/>
              <a:t>für Begrüssung. </a:t>
            </a:r>
          </a:p>
          <a:p>
            <a:endParaRPr lang="de-CH" dirty="0"/>
          </a:p>
          <a:p>
            <a:r>
              <a:rPr lang="de-CH" dirty="0"/>
              <a:t>Besondere Freude, dass alle </a:t>
            </a:r>
            <a:r>
              <a:rPr lang="de-CH" b="1" dirty="0"/>
              <a:t>vor Ort </a:t>
            </a:r>
            <a:r>
              <a:rPr lang="de-CH" dirty="0"/>
              <a:t>hier im Verkehrshaus in Luzern anwesend sind und dass </a:t>
            </a:r>
            <a:r>
              <a:rPr lang="de-CH" b="1" dirty="0"/>
              <a:t>persönlicher Austausch </a:t>
            </a:r>
            <a:r>
              <a:rPr lang="de-CH" dirty="0"/>
              <a:t>möglich ist. Gespannt auf Ihre Fragen. </a:t>
            </a:r>
          </a:p>
          <a:p>
            <a:endParaRPr lang="de-CH" dirty="0"/>
          </a:p>
          <a:p>
            <a:r>
              <a:rPr lang="de-CH" dirty="0"/>
              <a:t>Wie sie alle wissen: </a:t>
            </a:r>
            <a:r>
              <a:rPr lang="de-CH" b="1" dirty="0"/>
              <a:t>SRF befindet sich mitten in digitaler Transformation</a:t>
            </a:r>
            <a:r>
              <a:rPr lang="de-CH" dirty="0"/>
              <a:t>. Seit 1. April: Neues </a:t>
            </a:r>
            <a:r>
              <a:rPr lang="de-CH" b="1" dirty="0"/>
              <a:t>Betriebsmodell und neue Organisation</a:t>
            </a:r>
            <a:r>
              <a:rPr lang="de-CH" dirty="0"/>
              <a:t>. </a:t>
            </a:r>
          </a:p>
          <a:p>
            <a:endParaRPr lang="de-CH" dirty="0"/>
          </a:p>
          <a:p>
            <a:r>
              <a:rPr lang="de-CH" dirty="0"/>
              <a:t>Kurzes Inputreferat: Warum machen wir das alles überhaupt und wohin wird uns die Reise bis 2024 führen. Danach genügend Zeit für Ihre Fragen. </a:t>
            </a:r>
          </a:p>
          <a:p>
            <a:endParaRPr lang="de-CH" dirty="0"/>
          </a:p>
          <a:p>
            <a:r>
              <a:rPr lang="de-CH" dirty="0"/>
              <a:t>Bevor ich über Veränderungen spreche, eines vorneweg: </a:t>
            </a:r>
            <a:r>
              <a:rPr lang="de-CH" b="1" dirty="0"/>
              <a:t>Der Journalismus ist und bleibt für SRF absolut zentral</a:t>
            </a:r>
            <a:r>
              <a:rPr lang="de-CH" dirty="0"/>
              <a:t>. Auch unsere </a:t>
            </a:r>
            <a:r>
              <a:rPr lang="de-CH" b="1" dirty="0"/>
              <a:t>Werte wie Unabhängigkeit oder Sachgerechtigkeit sind nicht verhandelbar</a:t>
            </a:r>
            <a:r>
              <a:rPr lang="de-CH" dirty="0"/>
              <a:t>. </a:t>
            </a:r>
          </a:p>
          <a:p>
            <a:endParaRPr lang="de-CH" dirty="0"/>
          </a:p>
          <a:p>
            <a:r>
              <a:rPr lang="de-CH" dirty="0"/>
              <a:t>Trotzdem: </a:t>
            </a:r>
            <a:r>
              <a:rPr lang="de-CH" b="1" dirty="0"/>
              <a:t>Wir müssen uns verändern </a:t>
            </a:r>
            <a:r>
              <a:rPr lang="de-CH" dirty="0"/>
              <a:t>– damit dieser unabhängige, qualitativ hochwertige Qualitätsjournalismus auch </a:t>
            </a:r>
            <a:r>
              <a:rPr lang="de-CH" b="1" dirty="0"/>
              <a:t>im digitalen Zeitalter relevant bleibt</a:t>
            </a:r>
            <a:r>
              <a:rPr lang="de-CH" dirty="0"/>
              <a:t>. </a:t>
            </a:r>
          </a:p>
          <a:p>
            <a:endParaRPr lang="de-CH" dirty="0"/>
          </a:p>
          <a:p>
            <a:r>
              <a:rPr lang="de-CH" dirty="0"/>
              <a:t>Ohne Veränderungen: </a:t>
            </a:r>
            <a:r>
              <a:rPr lang="de-CH" b="1" dirty="0"/>
              <a:t>Verlust von Relevanz und Bedeutung drohen</a:t>
            </a:r>
            <a:r>
              <a:rPr lang="de-CH" dirty="0"/>
              <a:t>. </a:t>
            </a:r>
          </a:p>
          <a:p>
            <a:endParaRPr lang="de-CH" dirty="0"/>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a:t>
            </a:fld>
            <a:endParaRPr lang="de-CH"/>
          </a:p>
        </p:txBody>
      </p:sp>
    </p:spTree>
    <p:extLst>
      <p:ext uri="{BB962C8B-B14F-4D97-AF65-F5344CB8AC3E}">
        <p14:creationId xmlns:p14="http://schemas.microsoft.com/office/powerpoint/2010/main" val="3527797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67125" y="1104900"/>
            <a:ext cx="2825750" cy="1589088"/>
          </a:xfrm>
        </p:spPr>
      </p:sp>
      <p:sp>
        <p:nvSpPr>
          <p:cNvPr id="3" name="Notizenplatzhalter 2"/>
          <p:cNvSpPr>
            <a:spLocks noGrp="1"/>
          </p:cNvSpPr>
          <p:nvPr>
            <p:ph type="body" idx="1"/>
          </p:nvPr>
        </p:nvSpPr>
        <p:spPr/>
        <p:txBody>
          <a:bodyPr/>
          <a:lstStyle/>
          <a:p>
            <a:pPr>
              <a:defRPr/>
            </a:pPr>
            <a:r>
              <a:rPr lang="de-CH" b="1" dirty="0"/>
              <a:t>Nicht</a:t>
            </a:r>
            <a:r>
              <a:rPr lang="de-CH" dirty="0"/>
              <a:t> </a:t>
            </a:r>
            <a:r>
              <a:rPr lang="de-CH" sz="1500" b="1" i="0" kern="1200" dirty="0">
                <a:solidFill>
                  <a:schemeClr val="tx1"/>
                </a:solidFill>
                <a:effectLst/>
                <a:latin typeface="+mn-lt"/>
                <a:ea typeface="+mn-ea"/>
                <a:cs typeface="+mn-cs"/>
              </a:rPr>
              <a:t>alle Altersgruppen können wir mit unseren eigenen TV-, Radio- und digitalen Kanälen erreichen</a:t>
            </a:r>
            <a:r>
              <a:rPr lang="de-CH" sz="1500" b="0" i="0" kern="1200" dirty="0">
                <a:solidFill>
                  <a:schemeClr val="tx1"/>
                </a:solidFill>
                <a:effectLst/>
                <a:latin typeface="+mn-lt"/>
                <a:ea typeface="+mn-ea"/>
                <a:cs typeface="+mn-cs"/>
              </a:rPr>
              <a:t>. Medienkonsum hat sich verändert, gerade bei jüngerer Generation. Sie konsumieren Medien vermehrt Online und auch über Drittplattformen wie Facebook, Instagram, YouTube oder </a:t>
            </a:r>
            <a:r>
              <a:rPr lang="de-CH" sz="1500" b="0" i="0" kern="1200" dirty="0" err="1">
                <a:solidFill>
                  <a:schemeClr val="tx1"/>
                </a:solidFill>
                <a:effectLst/>
                <a:latin typeface="+mn-lt"/>
                <a:ea typeface="+mn-ea"/>
                <a:cs typeface="+mn-cs"/>
              </a:rPr>
              <a:t>TikTok</a:t>
            </a:r>
            <a:r>
              <a:rPr lang="de-CH" sz="1500" b="0" i="0" kern="1200" dirty="0">
                <a:solidFill>
                  <a:schemeClr val="tx1"/>
                </a:solidFill>
                <a:effectLst/>
                <a:latin typeface="+mn-lt"/>
                <a:ea typeface="+mn-ea"/>
                <a:cs typeface="+mn-cs"/>
              </a:rPr>
              <a:t>. </a:t>
            </a:r>
          </a:p>
          <a:p>
            <a:pPr>
              <a:defRPr/>
            </a:pPr>
            <a:endParaRPr lang="de-CH" sz="1500" b="0" i="0" kern="1200" dirty="0">
              <a:solidFill>
                <a:schemeClr val="tx1"/>
              </a:solidFill>
              <a:effectLst/>
              <a:latin typeface="+mn-lt"/>
              <a:ea typeface="+mn-ea"/>
              <a:cs typeface="+mn-cs"/>
            </a:endParaRPr>
          </a:p>
          <a:p>
            <a:pPr>
              <a:defRPr/>
            </a:pPr>
            <a:r>
              <a:rPr lang="de-CH" sz="1500" b="0" i="0" kern="1200" dirty="0">
                <a:solidFill>
                  <a:schemeClr val="tx1"/>
                </a:solidFill>
                <a:effectLst/>
                <a:latin typeface="+mn-lt"/>
                <a:ea typeface="+mn-ea"/>
                <a:cs typeface="+mn-cs"/>
              </a:rPr>
              <a:t>Das ist eine </a:t>
            </a:r>
            <a:r>
              <a:rPr lang="de-CH" sz="1500" b="1" i="0" kern="1200" dirty="0">
                <a:solidFill>
                  <a:schemeClr val="tx1"/>
                </a:solidFill>
                <a:effectLst/>
                <a:latin typeface="+mn-lt"/>
                <a:ea typeface="+mn-ea"/>
                <a:cs typeface="+mn-cs"/>
              </a:rPr>
              <a:t>globale Entwicklung</a:t>
            </a:r>
            <a:r>
              <a:rPr lang="de-CH" sz="1500" b="0" i="0" kern="1200" dirty="0">
                <a:solidFill>
                  <a:schemeClr val="tx1"/>
                </a:solidFill>
                <a:effectLst/>
                <a:latin typeface="+mn-lt"/>
                <a:ea typeface="+mn-ea"/>
                <a:cs typeface="+mn-cs"/>
              </a:rPr>
              <a:t>, können wir nicht rückgängig machen. Müssen uns dem </a:t>
            </a:r>
            <a:r>
              <a:rPr lang="de-CH" sz="1500" b="1" i="0" kern="1200" dirty="0">
                <a:solidFill>
                  <a:schemeClr val="tx1"/>
                </a:solidFill>
                <a:effectLst/>
                <a:latin typeface="+mn-lt"/>
                <a:ea typeface="+mn-ea"/>
                <a:cs typeface="+mn-cs"/>
              </a:rPr>
              <a:t>Medienkonsum der Jungen anpassen</a:t>
            </a:r>
            <a:r>
              <a:rPr lang="de-CH" sz="1500" b="0" i="0" kern="1200" dirty="0">
                <a:solidFill>
                  <a:schemeClr val="tx1"/>
                </a:solidFill>
                <a:effectLst/>
                <a:latin typeface="+mn-lt"/>
                <a:ea typeface="+mn-ea"/>
                <a:cs typeface="+mn-cs"/>
              </a:rPr>
              <a:t>. </a:t>
            </a:r>
          </a:p>
          <a:p>
            <a:pPr>
              <a:defRPr/>
            </a:pPr>
            <a:endParaRPr lang="de-CH" sz="1500" b="0" i="0" kern="1200" dirty="0">
              <a:solidFill>
                <a:schemeClr val="tx1"/>
              </a:solidFill>
              <a:effectLst/>
              <a:latin typeface="+mn-lt"/>
              <a:ea typeface="+mn-ea"/>
              <a:cs typeface="+mn-cs"/>
            </a:endParaRPr>
          </a:p>
          <a:p>
            <a:pPr>
              <a:defRPr/>
            </a:pPr>
            <a:r>
              <a:rPr lang="de-CH" sz="1500" b="0" i="0" kern="1200" dirty="0">
                <a:solidFill>
                  <a:schemeClr val="tx1"/>
                </a:solidFill>
                <a:effectLst/>
                <a:latin typeface="+mn-lt"/>
                <a:ea typeface="+mn-ea"/>
                <a:cs typeface="+mn-cs"/>
              </a:rPr>
              <a:t>Konsequenz: Wenn wir ein </a:t>
            </a:r>
            <a:r>
              <a:rPr lang="de-CH" dirty="0"/>
              <a:t>Medienunternehmen</a:t>
            </a:r>
            <a:r>
              <a:rPr lang="de-CH" sz="1500" b="0" i="0" kern="1200" dirty="0">
                <a:solidFill>
                  <a:schemeClr val="tx1"/>
                </a:solidFill>
                <a:effectLst/>
                <a:latin typeface="+mn-lt"/>
                <a:ea typeface="+mn-ea"/>
                <a:cs typeface="+mn-cs"/>
              </a:rPr>
              <a:t> für alle sein wollen, müssen wir unsere Inhalte </a:t>
            </a:r>
            <a:r>
              <a:rPr lang="de-CH" sz="1500" b="1" i="0" kern="1200" dirty="0">
                <a:solidFill>
                  <a:schemeClr val="tx1"/>
                </a:solidFill>
                <a:effectLst/>
                <a:latin typeface="+mn-lt"/>
                <a:ea typeface="+mn-ea"/>
                <a:cs typeface="+mn-cs"/>
              </a:rPr>
              <a:t>auch über Drittplattformen spielen</a:t>
            </a:r>
            <a:r>
              <a:rPr lang="de-CH" sz="1500" b="0" i="0" kern="1200" dirty="0">
                <a:solidFill>
                  <a:schemeClr val="tx1"/>
                </a:solidFill>
                <a:effectLst/>
                <a:latin typeface="+mn-lt"/>
                <a:ea typeface="+mn-ea"/>
                <a:cs typeface="+mn-cs"/>
              </a:rPr>
              <a:t>. Im Bewusstsein, dass dort neue Abhängigkeiten entstehen.</a:t>
            </a: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10</a:t>
            </a:fld>
            <a:endParaRPr lang="de-CH"/>
          </a:p>
        </p:txBody>
      </p:sp>
    </p:spTree>
    <p:extLst>
      <p:ext uri="{BB962C8B-B14F-4D97-AF65-F5344CB8AC3E}">
        <p14:creationId xmlns:p14="http://schemas.microsoft.com/office/powerpoint/2010/main" val="212368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500" b="0" i="0" kern="1200" dirty="0">
                <a:solidFill>
                  <a:schemeClr val="tx1"/>
                </a:solidFill>
                <a:effectLst/>
                <a:latin typeface="+mn-lt"/>
                <a:ea typeface="+mn-ea"/>
                <a:cs typeface="+mn-cs"/>
              </a:rPr>
              <a:t>Warum ist das alles wichtig? </a:t>
            </a:r>
          </a:p>
          <a:p>
            <a:endParaRPr lang="de-CH" sz="1500" b="0" i="0" kern="1200" dirty="0">
              <a:solidFill>
                <a:schemeClr val="tx1"/>
              </a:solidFill>
              <a:effectLst/>
              <a:latin typeface="+mn-lt"/>
              <a:ea typeface="+mn-ea"/>
              <a:cs typeface="+mn-cs"/>
            </a:endParaRPr>
          </a:p>
          <a:p>
            <a:r>
              <a:rPr lang="de-CH" sz="1500" b="0" i="0" kern="1200" dirty="0">
                <a:solidFill>
                  <a:schemeClr val="tx1"/>
                </a:solidFill>
                <a:effectLst/>
                <a:latin typeface="+mn-lt"/>
                <a:ea typeface="+mn-ea"/>
                <a:cs typeface="+mn-cs"/>
              </a:rPr>
              <a:t>Früher, </a:t>
            </a:r>
            <a:r>
              <a:rPr lang="de-CH" sz="1500" b="1" i="0" kern="1200" dirty="0">
                <a:solidFill>
                  <a:schemeClr val="tx1"/>
                </a:solidFill>
                <a:effectLst/>
                <a:latin typeface="+mn-lt"/>
                <a:ea typeface="+mn-ea"/>
                <a:cs typeface="+mn-cs"/>
              </a:rPr>
              <a:t>in «alter» Radio- und TV-Welt </a:t>
            </a:r>
            <a:r>
              <a:rPr lang="de-CH" sz="1500" b="0" i="0" kern="1200" dirty="0">
                <a:solidFill>
                  <a:schemeClr val="tx1"/>
                </a:solidFill>
                <a:effectLst/>
                <a:latin typeface="+mn-lt"/>
                <a:ea typeface="+mn-ea"/>
                <a:cs typeface="+mn-cs"/>
              </a:rPr>
              <a:t>standen unsere Sender meistens automatisch </a:t>
            </a:r>
            <a:r>
              <a:rPr lang="de-CH" sz="1500" b="1" i="0" kern="1200" dirty="0">
                <a:solidFill>
                  <a:schemeClr val="tx1"/>
                </a:solidFill>
                <a:effectLst/>
                <a:latin typeface="+mn-lt"/>
                <a:ea typeface="+mn-ea"/>
                <a:cs typeface="+mn-cs"/>
              </a:rPr>
              <a:t>auf Platz 1</a:t>
            </a:r>
            <a:r>
              <a:rPr lang="de-CH" sz="1500" b="0" i="0" kern="1200" dirty="0">
                <a:solidFill>
                  <a:schemeClr val="tx1"/>
                </a:solidFill>
                <a:effectLst/>
                <a:latin typeface="+mn-lt"/>
                <a:ea typeface="+mn-ea"/>
                <a:cs typeface="+mn-cs"/>
              </a:rPr>
              <a:t>. Die Aufmerksamkeit war uns also sicher. </a:t>
            </a:r>
          </a:p>
          <a:p>
            <a:endParaRPr lang="de-CH" sz="1500" b="0" i="0" kern="1200" dirty="0">
              <a:solidFill>
                <a:schemeClr val="tx1"/>
              </a:solidFill>
              <a:effectLst/>
              <a:latin typeface="+mn-lt"/>
              <a:ea typeface="+mn-ea"/>
              <a:cs typeface="+mn-cs"/>
            </a:endParaRPr>
          </a:p>
          <a:p>
            <a:r>
              <a:rPr lang="de-CH" sz="1500" b="0" i="0" kern="1200" dirty="0">
                <a:solidFill>
                  <a:schemeClr val="tx1"/>
                </a:solidFill>
                <a:effectLst/>
                <a:latin typeface="+mn-lt"/>
                <a:ea typeface="+mn-ea"/>
                <a:cs typeface="+mn-cs"/>
              </a:rPr>
              <a:t>Heute, in der digitalen, stark fragmentierten Welt ist die </a:t>
            </a:r>
            <a:r>
              <a:rPr lang="de-CH" sz="1500" b="1" i="0" kern="1200" dirty="0">
                <a:solidFill>
                  <a:schemeClr val="tx1"/>
                </a:solidFill>
                <a:effectLst/>
                <a:latin typeface="+mn-lt"/>
                <a:ea typeface="+mn-ea"/>
                <a:cs typeface="+mn-cs"/>
              </a:rPr>
              <a:t>Verbreitung der Inhalte viel anspruchsvoller und die Relevanz muss sich SRF im globalen Wettbewerb täglich neu erkämpfen</a:t>
            </a:r>
            <a:r>
              <a:rPr lang="de-CH" sz="1500" b="0" i="0" kern="1200" dirty="0">
                <a:solidFill>
                  <a:schemeClr val="tx1"/>
                </a:solidFill>
                <a:effectLst/>
                <a:latin typeface="+mn-lt"/>
                <a:ea typeface="+mn-ea"/>
                <a:cs typeface="+mn-cs"/>
              </a:rPr>
              <a:t>. Unsere Inhalte müssen auf den jeweiligen Plattformen </a:t>
            </a:r>
            <a:r>
              <a:rPr lang="de-CH" sz="1500" b="1" i="0" kern="1200" dirty="0">
                <a:solidFill>
                  <a:schemeClr val="tx1"/>
                </a:solidFill>
                <a:effectLst/>
                <a:latin typeface="+mn-lt"/>
                <a:ea typeface="+mn-ea"/>
                <a:cs typeface="+mn-cs"/>
              </a:rPr>
              <a:t>auffindbar und relevant </a:t>
            </a:r>
            <a:r>
              <a:rPr lang="de-CH" sz="1500" b="0" i="0" kern="1200" dirty="0">
                <a:solidFill>
                  <a:schemeClr val="tx1"/>
                </a:solidFill>
                <a:effectLst/>
                <a:latin typeface="+mn-lt"/>
                <a:ea typeface="+mn-ea"/>
                <a:cs typeface="+mn-cs"/>
              </a:rPr>
              <a:t>sein, sonst werden sie nicht genutzt. Deshalb ist ganzheitliche Distribution so wichtig. </a:t>
            </a:r>
          </a:p>
          <a:p>
            <a:endParaRPr lang="de-CH" sz="15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500" b="0" i="0" kern="1200" dirty="0">
                <a:solidFill>
                  <a:schemeClr val="tx1"/>
                </a:solidFill>
                <a:effectLst/>
                <a:latin typeface="+mn-lt"/>
                <a:ea typeface="+mn-ea"/>
                <a:cs typeface="+mn-cs"/>
              </a:rPr>
              <a:t>Dieser Prozess ist </a:t>
            </a:r>
            <a:r>
              <a:rPr lang="de-CH" sz="1500" b="1" i="0" kern="1200" dirty="0">
                <a:solidFill>
                  <a:schemeClr val="tx1"/>
                </a:solidFill>
                <a:effectLst/>
                <a:latin typeface="+mn-lt"/>
                <a:ea typeface="+mn-ea"/>
                <a:cs typeface="+mn-cs"/>
              </a:rPr>
              <a:t>keine Abwertung des Journalismus </a:t>
            </a:r>
            <a:r>
              <a:rPr lang="de-CH" sz="1500" b="0" i="0" kern="1200" dirty="0">
                <a:solidFill>
                  <a:schemeClr val="tx1"/>
                </a:solidFill>
                <a:effectLst/>
                <a:latin typeface="+mn-lt"/>
                <a:ea typeface="+mn-ea"/>
                <a:cs typeface="+mn-cs"/>
              </a:rPr>
              <a:t>– im Gegenteil. Distribution, Produktion und </a:t>
            </a:r>
            <a:r>
              <a:rPr lang="de-CH" sz="1500" b="0" i="0" kern="1200" dirty="0" err="1">
                <a:solidFill>
                  <a:schemeClr val="tx1"/>
                </a:solidFill>
                <a:effectLst/>
                <a:latin typeface="+mn-lt"/>
                <a:ea typeface="+mn-ea"/>
                <a:cs typeface="+mn-cs"/>
              </a:rPr>
              <a:t>Audience</a:t>
            </a:r>
            <a:r>
              <a:rPr lang="de-CH" sz="1500" b="0" i="0" kern="1200" dirty="0">
                <a:solidFill>
                  <a:schemeClr val="tx1"/>
                </a:solidFill>
                <a:effectLst/>
                <a:latin typeface="+mn-lt"/>
                <a:ea typeface="+mn-ea"/>
                <a:cs typeface="+mn-cs"/>
              </a:rPr>
              <a:t> sind von Anfang an im Boot, um </a:t>
            </a:r>
            <a:r>
              <a:rPr lang="de-CH" sz="1500" b="1" i="0" kern="1200" dirty="0">
                <a:solidFill>
                  <a:schemeClr val="tx1"/>
                </a:solidFill>
                <a:effectLst/>
                <a:latin typeface="+mn-lt"/>
                <a:ea typeface="+mn-ea"/>
                <a:cs typeface="+mn-cs"/>
              </a:rPr>
              <a:t>Sichtbarkeit und damit Relevanz unserer Inhalte in digitaler Welt sicherzustellen</a:t>
            </a:r>
            <a:r>
              <a:rPr lang="de-CH" sz="1500" b="0" i="0" kern="1200" dirty="0">
                <a:solidFill>
                  <a:schemeClr val="tx1"/>
                </a:solidFill>
                <a:effectLst/>
                <a:latin typeface="+mn-lt"/>
                <a:ea typeface="+mn-ea"/>
                <a:cs typeface="+mn-cs"/>
              </a:rPr>
              <a:t>. Beispiel: Schnelllebiges Newsvideo, das morgen überholt ist, mit Handy drehen und nicht mit Kameramann und </a:t>
            </a:r>
            <a:r>
              <a:rPr lang="de-CH" sz="1500" b="0" i="0" kern="1200" dirty="0" err="1">
                <a:solidFill>
                  <a:schemeClr val="tx1"/>
                </a:solidFill>
                <a:effectLst/>
                <a:latin typeface="+mn-lt"/>
                <a:ea typeface="+mn-ea"/>
                <a:cs typeface="+mn-cs"/>
              </a:rPr>
              <a:t>Tönler</a:t>
            </a:r>
            <a:r>
              <a:rPr lang="de-CH" sz="1500" b="0" i="0" kern="1200" dirty="0">
                <a:solidFill>
                  <a:schemeClr val="tx1"/>
                </a:solidFill>
                <a:effectLst/>
                <a:latin typeface="+mn-lt"/>
                <a:ea typeface="+mn-ea"/>
                <a:cs typeface="+mn-cs"/>
              </a:rPr>
              <a:t>. Spart Ressourcen. Für Inhalt ist und bleibt Journalistin oder Journalist zuständig. Andere Kräfte sind dazu da, den </a:t>
            </a:r>
            <a:r>
              <a:rPr lang="de-CH" sz="1500" b="1" i="0" kern="1200" dirty="0">
                <a:solidFill>
                  <a:schemeClr val="tx1"/>
                </a:solidFill>
                <a:effectLst/>
                <a:latin typeface="+mn-lt"/>
                <a:ea typeface="+mn-ea"/>
                <a:cs typeface="+mn-cs"/>
              </a:rPr>
              <a:t>Journalismus zu stärken</a:t>
            </a:r>
            <a:r>
              <a:rPr lang="de-CH" sz="1500" b="0" i="0" kern="1200" dirty="0">
                <a:solidFill>
                  <a:schemeClr val="tx1"/>
                </a:solidFill>
                <a:effectLst/>
                <a:latin typeface="+mn-lt"/>
                <a:ea typeface="+mn-ea"/>
                <a:cs typeface="+mn-cs"/>
              </a:rPr>
              <a:t>. </a:t>
            </a:r>
            <a:endParaRPr lang="de-CH" sz="1600" dirty="0"/>
          </a:p>
          <a:p>
            <a:endParaRPr lang="de-CH" sz="1500" b="0" i="0" kern="1200" dirty="0">
              <a:solidFill>
                <a:schemeClr val="tx1"/>
              </a:solidFill>
              <a:effectLst/>
              <a:latin typeface="+mn-lt"/>
              <a:ea typeface="+mn-ea"/>
              <a:cs typeface="+mn-cs"/>
            </a:endParaRPr>
          </a:p>
          <a:p>
            <a:endParaRPr lang="de-CH" sz="1500" b="0" i="0" kern="1200" dirty="0">
              <a:solidFill>
                <a:schemeClr val="tx1"/>
              </a:solidFill>
              <a:effectLst/>
              <a:latin typeface="+mn-lt"/>
              <a:ea typeface="+mn-ea"/>
              <a:cs typeface="+mn-cs"/>
            </a:endParaRP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11</a:t>
            </a:fld>
            <a:endParaRPr lang="de-CH"/>
          </a:p>
        </p:txBody>
      </p:sp>
    </p:spTree>
    <p:extLst>
      <p:ext uri="{BB962C8B-B14F-4D97-AF65-F5344CB8AC3E}">
        <p14:creationId xmlns:p14="http://schemas.microsoft.com/office/powerpoint/2010/main" val="2279795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67125" y="1104900"/>
            <a:ext cx="2825750" cy="1589088"/>
          </a:xfrm>
        </p:spPr>
      </p:sp>
      <p:sp>
        <p:nvSpPr>
          <p:cNvPr id="3" name="Notizenplatzhalter 2"/>
          <p:cNvSpPr>
            <a:spLocks noGrp="1"/>
          </p:cNvSpPr>
          <p:nvPr>
            <p:ph type="body" idx="1"/>
          </p:nvPr>
        </p:nvSpPr>
        <p:spPr/>
        <p:txBody>
          <a:bodyPr/>
          <a:lstStyle/>
          <a:p>
            <a:r>
              <a:rPr lang="de-CH" dirty="0"/>
              <a:t>Was bedeutet das für das Programm, für das Onlineangebot? </a:t>
            </a:r>
          </a:p>
          <a:p>
            <a:endParaRPr lang="de-CH" dirty="0"/>
          </a:p>
          <a:p>
            <a:r>
              <a:rPr lang="de-CH" dirty="0"/>
              <a:t>Im Strategieprozess Inhalt nach </a:t>
            </a:r>
            <a:r>
              <a:rPr lang="de-CH" b="1" dirty="0"/>
              <a:t>Gattungen </a:t>
            </a:r>
            <a:r>
              <a:rPr lang="de-CH" dirty="0"/>
              <a:t>aufgeteilt: Information und Service – Sport – Wissen und Orientierung – Fiktion – Kultur und Gesellschaft – Unterhaltung – Musik. </a:t>
            </a:r>
          </a:p>
          <a:p>
            <a:endParaRPr lang="de-CH" dirty="0"/>
          </a:p>
          <a:p>
            <a:r>
              <a:rPr lang="de-CH" dirty="0"/>
              <a:t>Wichtiges Bekenntnis: </a:t>
            </a:r>
            <a:r>
              <a:rPr lang="de-CH" sz="1500" b="0" i="0" kern="1200" dirty="0">
                <a:solidFill>
                  <a:schemeClr val="tx1"/>
                </a:solidFill>
                <a:effectLst/>
                <a:latin typeface="+mn-lt"/>
                <a:ea typeface="+mn-ea"/>
                <a:cs typeface="+mn-cs"/>
              </a:rPr>
              <a:t>Wir </a:t>
            </a:r>
            <a:r>
              <a:rPr lang="de-CH" sz="1500" b="1" i="0" kern="1200" dirty="0">
                <a:solidFill>
                  <a:schemeClr val="tx1"/>
                </a:solidFill>
                <a:effectLst/>
                <a:latin typeface="+mn-lt"/>
                <a:ea typeface="+mn-ea"/>
                <a:cs typeface="+mn-cs"/>
              </a:rPr>
              <a:t>stärken unser digitales </a:t>
            </a:r>
            <a:r>
              <a:rPr lang="de-CH" b="1" dirty="0"/>
              <a:t>Angebot</a:t>
            </a:r>
            <a:r>
              <a:rPr lang="de-CH" sz="1500" b="1" i="0" kern="1200" dirty="0">
                <a:solidFill>
                  <a:schemeClr val="tx1"/>
                </a:solidFill>
                <a:effectLst/>
                <a:latin typeface="+mn-lt"/>
                <a:ea typeface="+mn-ea"/>
                <a:cs typeface="+mn-cs"/>
              </a:rPr>
              <a:t> </a:t>
            </a:r>
            <a:r>
              <a:rPr lang="de-CH" sz="1500" b="0" i="0" kern="1200" dirty="0">
                <a:solidFill>
                  <a:schemeClr val="tx1"/>
                </a:solidFill>
                <a:effectLst/>
                <a:latin typeface="+mn-lt"/>
                <a:ea typeface="+mn-ea"/>
                <a:cs typeface="+mn-cs"/>
              </a:rPr>
              <a:t>in den Gattungen </a:t>
            </a:r>
            <a:r>
              <a:rPr lang="de-CH" sz="1500" b="1" i="0" kern="1200" dirty="0">
                <a:solidFill>
                  <a:schemeClr val="tx1"/>
                </a:solidFill>
                <a:effectLst/>
                <a:latin typeface="+mn-lt"/>
                <a:ea typeface="+mn-ea"/>
                <a:cs typeface="+mn-cs"/>
              </a:rPr>
              <a:t>Information, Wissen und Orientierung</a:t>
            </a:r>
            <a:r>
              <a:rPr lang="de-CH" sz="1500" b="0" i="0" kern="1200" dirty="0">
                <a:solidFill>
                  <a:schemeClr val="tx1"/>
                </a:solidFill>
                <a:effectLst/>
                <a:latin typeface="+mn-lt"/>
                <a:ea typeface="+mn-ea"/>
                <a:cs typeface="+mn-cs"/>
              </a:rPr>
              <a:t>, damit wir unsere Legitimation für den Service Public nachhaltig sichern können. </a:t>
            </a:r>
            <a:r>
              <a:rPr lang="de-CH" dirty="0"/>
              <a:t>Und: Wir wollen uns noch </a:t>
            </a:r>
            <a:r>
              <a:rPr lang="de-CH" b="1" dirty="0"/>
              <a:t>stärker von den privaten Anbietern unterscheiden</a:t>
            </a:r>
            <a:r>
              <a:rPr lang="de-CH" dirty="0"/>
              <a:t>. Deshalb reduzieren wir beispielsweise den Einkauf von internationalen Filmen und Serien, die auch auf vielen anderen Sendern laufen. </a:t>
            </a:r>
          </a:p>
          <a:p>
            <a:endParaRPr lang="de-CH" kern="1200" dirty="0">
              <a:solidFill>
                <a:schemeClr val="tx1"/>
              </a:solidFill>
              <a:effectLst/>
              <a:latin typeface="+mn-lt"/>
            </a:endParaRPr>
          </a:p>
          <a:p>
            <a:r>
              <a:rPr lang="de-CH" kern="1200" dirty="0">
                <a:solidFill>
                  <a:schemeClr val="tx1"/>
                </a:solidFill>
                <a:effectLst/>
                <a:latin typeface="+mn-lt"/>
              </a:rPr>
              <a:t>Ganzes Angebot analysiert. Wie schon gesagt: </a:t>
            </a:r>
            <a:r>
              <a:rPr lang="de-CH" b="1" kern="1200" dirty="0">
                <a:solidFill>
                  <a:schemeClr val="tx1"/>
                </a:solidFill>
                <a:effectLst/>
                <a:latin typeface="+mn-lt"/>
              </a:rPr>
              <a:t>Wir erreichen mit unserem Angebot die immer gleichen Personen immer wieder, und die immer gleichen gar nie</a:t>
            </a:r>
            <a:r>
              <a:rPr lang="de-CH" kern="1200" dirty="0">
                <a:solidFill>
                  <a:schemeClr val="tx1"/>
                </a:solidFill>
                <a:effectLst/>
                <a:latin typeface="+mn-lt"/>
              </a:rPr>
              <a:t>. Und für die, die wir immer und immer wieder erreichen, für die haben wir so viele Sendungen, sie können </a:t>
            </a:r>
            <a:r>
              <a:rPr lang="de-CH" b="1" kern="1200" dirty="0">
                <a:solidFill>
                  <a:schemeClr val="tx1"/>
                </a:solidFill>
                <a:effectLst/>
                <a:latin typeface="+mn-lt"/>
              </a:rPr>
              <a:t>die gar nicht alle hören oder schauen</a:t>
            </a:r>
            <a:r>
              <a:rPr lang="de-CH" kern="1200" dirty="0">
                <a:solidFill>
                  <a:schemeClr val="tx1"/>
                </a:solidFill>
                <a:effectLst/>
                <a:latin typeface="+mn-lt"/>
              </a:rPr>
              <a:t>. Das zeigen die Zahlen der Marktforschung eindeutig. </a:t>
            </a:r>
          </a:p>
          <a:p>
            <a:endParaRPr lang="de-CH" kern="1200" dirty="0">
              <a:solidFill>
                <a:schemeClr val="tx1"/>
              </a:solidFill>
              <a:effectLst/>
              <a:latin typeface="+mn-lt"/>
            </a:endParaRPr>
          </a:p>
          <a:p>
            <a:r>
              <a:rPr lang="de-CH" b="1" kern="1200" dirty="0">
                <a:solidFill>
                  <a:schemeClr val="tx1"/>
                </a:solidFill>
                <a:effectLst/>
                <a:latin typeface="+mn-lt"/>
              </a:rPr>
              <a:t>Schwieriger Entscheid</a:t>
            </a:r>
            <a:r>
              <a:rPr lang="de-CH" kern="1200" dirty="0">
                <a:solidFill>
                  <a:schemeClr val="tx1"/>
                </a:solidFill>
                <a:effectLst/>
                <a:latin typeface="+mn-lt"/>
              </a:rPr>
              <a:t>: Auf Bisheriges verzichten, um Neues möglich zu machen für die Leute, die wir heute nicht erreichen. </a:t>
            </a: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12</a:t>
            </a:fld>
            <a:endParaRPr lang="de-CH"/>
          </a:p>
        </p:txBody>
      </p:sp>
    </p:spTree>
    <p:extLst>
      <p:ext uri="{BB962C8B-B14F-4D97-AF65-F5344CB8AC3E}">
        <p14:creationId xmlns:p14="http://schemas.microsoft.com/office/powerpoint/2010/main" val="80725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02025" y="1200150"/>
            <a:ext cx="3067050" cy="1725613"/>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Ja, SRF 2024 hat auch Auswirkungen auf das Programm. Zur Erinnerung: </a:t>
            </a:r>
            <a:r>
              <a:rPr lang="de-CH" sz="1500" b="1" i="0" kern="1200" dirty="0">
                <a:solidFill>
                  <a:schemeClr val="tx1"/>
                </a:solidFill>
                <a:effectLst/>
                <a:latin typeface="+mn-lt"/>
                <a:ea typeface="+mn-ea"/>
                <a:cs typeface="+mn-cs"/>
              </a:rPr>
              <a:t>Wir erreichen heute insbesondere Menschen unter 45 deutlich weniger </a:t>
            </a:r>
            <a:r>
              <a:rPr lang="de-CH" sz="1500" b="0" i="0" kern="1200" dirty="0">
                <a:solidFill>
                  <a:schemeClr val="tx1"/>
                </a:solidFill>
                <a:effectLst/>
                <a:latin typeface="+mn-lt"/>
                <a:ea typeface="+mn-ea"/>
                <a:cs typeface="+mn-cs"/>
              </a:rPr>
              <a:t>gut als ältere.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Braucht </a:t>
            </a:r>
            <a:r>
              <a:rPr lang="de-CH" sz="1500" b="1" i="0" kern="1200" dirty="0">
                <a:solidFill>
                  <a:schemeClr val="tx1"/>
                </a:solidFill>
                <a:effectLst/>
                <a:latin typeface="+mn-lt"/>
                <a:ea typeface="+mn-ea"/>
                <a:cs typeface="+mn-cs"/>
              </a:rPr>
              <a:t>neue Angebote für U-45</a:t>
            </a:r>
            <a:r>
              <a:rPr lang="de-CH" sz="1500" b="0" i="0" kern="1200" dirty="0">
                <a:solidFill>
                  <a:schemeClr val="tx1"/>
                </a:solidFill>
                <a:effectLst/>
                <a:latin typeface="+mn-lt"/>
                <a:ea typeface="+mn-ea"/>
                <a:cs typeface="+mn-cs"/>
              </a:rPr>
              <a:t>. Weil sie Medien v.a. online nutzen, sind neue Inhalte v.a. für Online konzipiert.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Nicht mehr, sondern </a:t>
            </a:r>
            <a:r>
              <a:rPr lang="de-CH" sz="1500" b="1" i="0" kern="1200" dirty="0">
                <a:solidFill>
                  <a:schemeClr val="tx1"/>
                </a:solidFill>
                <a:effectLst/>
                <a:latin typeface="+mn-lt"/>
                <a:ea typeface="+mn-ea"/>
                <a:cs typeface="+mn-cs"/>
              </a:rPr>
              <a:t>weniger finanzielle Mittel</a:t>
            </a:r>
            <a:r>
              <a:rPr lang="de-CH" sz="1500" b="0" i="0" kern="1200" dirty="0">
                <a:solidFill>
                  <a:schemeClr val="tx1"/>
                </a:solidFill>
                <a:effectLst/>
                <a:latin typeface="+mn-lt"/>
                <a:ea typeface="+mn-ea"/>
                <a:cs typeface="+mn-cs"/>
              </a:rPr>
              <a:t>. Deshalb: Zuerst </a:t>
            </a:r>
            <a:r>
              <a:rPr lang="de-CH" sz="1500" b="1" i="0" kern="1200" dirty="0">
                <a:solidFill>
                  <a:schemeClr val="tx1"/>
                </a:solidFill>
                <a:effectLst/>
                <a:latin typeface="+mn-lt"/>
                <a:ea typeface="+mn-ea"/>
                <a:cs typeface="+mn-cs"/>
              </a:rPr>
              <a:t>auf bestehende Sendungen verzichten</a:t>
            </a:r>
            <a:r>
              <a:rPr lang="de-CH" sz="1500" b="0" i="0" kern="1200" dirty="0">
                <a:solidFill>
                  <a:schemeClr val="tx1"/>
                </a:solidFill>
                <a:effectLst/>
                <a:latin typeface="+mn-lt"/>
                <a:ea typeface="+mn-ea"/>
                <a:cs typeface="+mn-cs"/>
              </a:rPr>
              <a:t>, bevor wir neue Sachen realisieren können.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Mit dieser Bewegung </a:t>
            </a:r>
            <a:r>
              <a:rPr lang="de-CH" sz="1500" b="1" i="0" kern="1200" dirty="0">
                <a:solidFill>
                  <a:schemeClr val="tx1"/>
                </a:solidFill>
                <a:effectLst/>
                <a:latin typeface="+mn-lt"/>
                <a:ea typeface="+mn-ea"/>
                <a:cs typeface="+mn-cs"/>
              </a:rPr>
              <a:t>bekommt Online</a:t>
            </a:r>
            <a:r>
              <a:rPr lang="de-CH" sz="1500" b="0" i="0" kern="1200" dirty="0">
                <a:solidFill>
                  <a:schemeClr val="tx1"/>
                </a:solidFill>
                <a:effectLst/>
                <a:latin typeface="+mn-lt"/>
                <a:ea typeface="+mn-ea"/>
                <a:cs typeface="+mn-cs"/>
              </a:rPr>
              <a:t> bei SRF eine </a:t>
            </a:r>
            <a:r>
              <a:rPr lang="de-CH" sz="1500" b="1" i="0" kern="1200" dirty="0">
                <a:solidFill>
                  <a:schemeClr val="tx1"/>
                </a:solidFill>
                <a:effectLst/>
                <a:latin typeface="+mn-lt"/>
                <a:ea typeface="+mn-ea"/>
                <a:cs typeface="+mn-cs"/>
              </a:rPr>
              <a:t>grössere Bedeutung</a:t>
            </a:r>
            <a:r>
              <a:rPr lang="de-CH" sz="1500" b="0" i="0" kern="1200" dirty="0">
                <a:solidFill>
                  <a:schemeClr val="tx1"/>
                </a:solidFill>
                <a:effectLst/>
                <a:latin typeface="+mn-lt"/>
                <a:ea typeface="+mn-ea"/>
                <a:cs typeface="+mn-cs"/>
              </a:rPr>
              <a: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In Zukunft stecken wir etwa </a:t>
            </a:r>
            <a:r>
              <a:rPr lang="de-CH" sz="1500" b="1" i="0" kern="1200" dirty="0">
                <a:solidFill>
                  <a:schemeClr val="tx1"/>
                </a:solidFill>
                <a:effectLst/>
                <a:latin typeface="+mn-lt"/>
                <a:ea typeface="+mn-ea"/>
                <a:cs typeface="+mn-cs"/>
              </a:rPr>
              <a:t>20 Prozent unserer Mittel in Angebote</a:t>
            </a:r>
            <a:r>
              <a:rPr lang="de-CH" sz="1500" b="0" i="0" kern="1200" dirty="0">
                <a:solidFill>
                  <a:schemeClr val="tx1"/>
                </a:solidFill>
                <a:effectLst/>
                <a:latin typeface="+mn-lt"/>
                <a:ea typeface="+mn-ea"/>
                <a:cs typeface="+mn-cs"/>
              </a:rPr>
              <a:t>, die zuerst über unsere Apps, über Social Media oder auf unserer Website ausgespielt werden. Vieles davon läuft später im TV oder Radio.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Im Umkehrschluss: Noch immer sind </a:t>
            </a:r>
            <a:r>
              <a:rPr lang="de-CH" sz="1500" b="1" i="0" kern="1200" dirty="0">
                <a:solidFill>
                  <a:schemeClr val="tx1"/>
                </a:solidFill>
                <a:effectLst/>
                <a:latin typeface="+mn-lt"/>
                <a:ea typeface="+mn-ea"/>
                <a:cs typeface="+mn-cs"/>
              </a:rPr>
              <a:t>80 Prozent unserer Mittel im traditionellen Radio und Fernsehen</a:t>
            </a:r>
            <a:r>
              <a:rPr lang="de-CH" sz="1500" b="0" i="0" kern="1200" dirty="0">
                <a:solidFill>
                  <a:schemeClr val="tx1"/>
                </a:solidFill>
                <a:effectLst/>
                <a:latin typeface="+mn-lt"/>
                <a:ea typeface="+mn-ea"/>
                <a:cs typeface="+mn-cs"/>
              </a:rPr>
              <a: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1" i="0" kern="1200" dirty="0">
                <a:solidFill>
                  <a:schemeClr val="tx1"/>
                </a:solidFill>
                <a:effectLst/>
                <a:latin typeface="+mn-lt"/>
                <a:ea typeface="+mn-ea"/>
                <a:cs typeface="+mn-cs"/>
              </a:rPr>
              <a:t>Bis anhin war die Verteilung 90:10, </a:t>
            </a:r>
            <a:r>
              <a:rPr lang="de-CH" sz="1500" b="0" i="0" kern="1200" dirty="0">
                <a:solidFill>
                  <a:schemeClr val="tx1"/>
                </a:solidFill>
                <a:effectLst/>
                <a:latin typeface="+mn-lt"/>
                <a:ea typeface="+mn-ea"/>
                <a:cs typeface="+mn-cs"/>
              </a:rPr>
              <a:t>jetzt also 80 zu 20 Prozent.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1" i="0" kern="1200" dirty="0">
                <a:solidFill>
                  <a:schemeClr val="tx1"/>
                </a:solidFill>
                <a:effectLst/>
                <a:latin typeface="+mn-lt"/>
                <a:ea typeface="+mn-ea"/>
                <a:cs typeface="+mn-cs"/>
              </a:rPr>
              <a:t>Evolution, nicht Revolution</a:t>
            </a:r>
            <a:r>
              <a:rPr lang="de-CH" sz="1500" b="0" i="0" kern="1200" dirty="0">
                <a:solidFill>
                  <a:schemeClr val="tx1"/>
                </a:solidFill>
                <a:effectLst/>
                <a:latin typeface="+mn-lt"/>
                <a:ea typeface="+mn-ea"/>
                <a:cs typeface="+mn-cs"/>
              </a:rPr>
              <a: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Wir </a:t>
            </a:r>
            <a:r>
              <a:rPr lang="de-CH" sz="1500" b="1" i="0" kern="1200" dirty="0">
                <a:solidFill>
                  <a:schemeClr val="tx1"/>
                </a:solidFill>
                <a:effectLst/>
                <a:latin typeface="+mn-lt"/>
                <a:ea typeface="+mn-ea"/>
                <a:cs typeface="+mn-cs"/>
              </a:rPr>
              <a:t>vernachlässigen das ältere Stammpublikum nicht</a:t>
            </a:r>
            <a:r>
              <a:rPr lang="de-CH" sz="1500" b="0" i="0" kern="1200" dirty="0">
                <a:solidFill>
                  <a:schemeClr val="tx1"/>
                </a:solidFill>
                <a:effectLst/>
                <a:latin typeface="+mn-lt"/>
                <a:ea typeface="+mn-ea"/>
                <a:cs typeface="+mn-cs"/>
              </a:rPr>
              <a:t>. Wir haben noch immer ein sehr umfangreiches Radio- und Fernsehangebot für sie.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Wie eingangs erwähnt: Heute </a:t>
            </a:r>
            <a:r>
              <a:rPr lang="de-CH" sz="1500" b="1" i="0" kern="1200" dirty="0">
                <a:solidFill>
                  <a:schemeClr val="tx1"/>
                </a:solidFill>
                <a:effectLst/>
                <a:latin typeface="+mn-lt"/>
                <a:ea typeface="+mn-ea"/>
                <a:cs typeface="+mn-cs"/>
              </a:rPr>
              <a:t>für Stammpublikum so viele Angebote, können diese gar nicht alle schauen </a:t>
            </a:r>
            <a:r>
              <a:rPr lang="de-CH" sz="1500" b="0" i="0" kern="1200" dirty="0">
                <a:solidFill>
                  <a:schemeClr val="tx1"/>
                </a:solidFill>
                <a:effectLst/>
                <a:latin typeface="+mn-lt"/>
                <a:ea typeface="+mn-ea"/>
                <a:cs typeface="+mn-cs"/>
              </a:rPr>
              <a:t>und hören.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500" b="0" i="0" kern="1200" dirty="0">
                <a:solidFill>
                  <a:schemeClr val="tx1"/>
                </a:solidFill>
                <a:effectLst/>
                <a:latin typeface="+mn-lt"/>
                <a:ea typeface="+mn-ea"/>
                <a:cs typeface="+mn-cs"/>
              </a:rPr>
              <a:t>Verzicht auf einige bestehende Sachen, um für das jüngere Publikum insbesondere Online neue Inhalte zu realisieren. </a:t>
            </a:r>
            <a:r>
              <a:rPr lang="de-CH" sz="1500" b="1" i="0" kern="1200" dirty="0">
                <a:solidFill>
                  <a:schemeClr val="tx1"/>
                </a:solidFill>
                <a:effectLst/>
                <a:latin typeface="+mn-lt"/>
                <a:ea typeface="+mn-ea"/>
                <a:cs typeface="+mn-cs"/>
              </a:rPr>
              <a:t>Frage der Solidarität</a:t>
            </a:r>
            <a:r>
              <a:rPr lang="de-CH" sz="1500" b="0" i="0" kern="1200" dirty="0">
                <a:solidFill>
                  <a:schemeClr val="tx1"/>
                </a:solidFill>
                <a:effectLst/>
                <a:latin typeface="+mn-lt"/>
                <a:ea typeface="+mn-ea"/>
                <a:cs typeface="+mn-cs"/>
              </a:rPr>
              <a:t>. </a:t>
            </a:r>
          </a:p>
          <a:p>
            <a:pPr marL="0" indent="0">
              <a:buFont typeface="Arial" panose="020B0604020202020204" pitchFamily="34" charset="0"/>
              <a:buNone/>
            </a:pPr>
            <a:endParaRPr lang="de-CH" sz="1500" b="0" i="0" kern="1200" dirty="0">
              <a:solidFill>
                <a:schemeClr val="tx1"/>
              </a:solidFill>
              <a:effectLst/>
              <a:latin typeface="+mn-lt"/>
              <a:ea typeface="+mn-ea"/>
              <a:cs typeface="+mn-cs"/>
            </a:endParaRPr>
          </a:p>
          <a:p>
            <a:endParaRPr lang="de-CH" sz="1500" b="0" i="0" kern="1200" dirty="0">
              <a:solidFill>
                <a:schemeClr val="tx1"/>
              </a:solidFill>
              <a:effectLst/>
              <a:latin typeface="+mn-lt"/>
              <a:ea typeface="+mn-ea"/>
              <a:cs typeface="+mn-cs"/>
            </a:endParaRP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13</a:t>
            </a:fld>
            <a:endParaRPr lang="de-CH"/>
          </a:p>
        </p:txBody>
      </p:sp>
    </p:spTree>
    <p:extLst>
      <p:ext uri="{BB962C8B-B14F-4D97-AF65-F5344CB8AC3E}">
        <p14:creationId xmlns:p14="http://schemas.microsoft.com/office/powerpoint/2010/main" val="3649392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60725" y="1143000"/>
            <a:ext cx="2919413" cy="1643063"/>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defRPr/>
            </a:pPr>
            <a:r>
              <a:rPr lang="de-CH" sz="1600" b="0" i="0" kern="1200" dirty="0">
                <a:solidFill>
                  <a:schemeClr val="tx1"/>
                </a:solidFill>
                <a:effectLst/>
                <a:latin typeface="+mn-lt"/>
                <a:ea typeface="+mn-ea"/>
                <a:cs typeface="+mn-cs"/>
              </a:rPr>
              <a:t>Transformation läuft. </a:t>
            </a:r>
            <a:r>
              <a:rPr lang="de-CH" sz="1600" dirty="0"/>
              <a:t>Projektteams arbeiten unter Hochdruck an Entwicklung und Produktion von neuen Inhalten. </a:t>
            </a:r>
          </a:p>
          <a:p>
            <a:pPr marL="171450" indent="-171450">
              <a:buFont typeface="Arial" panose="020B0604020202020204" pitchFamily="34" charset="0"/>
              <a:buChar char="•"/>
              <a:defRPr/>
            </a:pPr>
            <a:endParaRPr lang="de-CH" sz="1600" dirty="0"/>
          </a:p>
          <a:p>
            <a:pPr marL="171450" indent="-171450">
              <a:buFont typeface="Arial" panose="020B0604020202020204" pitchFamily="34" charset="0"/>
              <a:buChar char="•"/>
              <a:defRPr/>
            </a:pPr>
            <a:r>
              <a:rPr lang="de-CH" sz="1600" dirty="0"/>
              <a:t>Erste Sachen lanciert, vieles folgt in nächster Zeit. </a:t>
            </a:r>
            <a:endParaRPr lang="de-CH" dirty="0"/>
          </a:p>
          <a:p>
            <a:pPr>
              <a:defRPr/>
            </a:pPr>
            <a:endParaRPr lang="de-CH" sz="1600" kern="1200" dirty="0">
              <a:solidFill>
                <a:schemeClr val="tx1"/>
              </a:solidFill>
              <a:effectLst/>
              <a:latin typeface="+mj-lt"/>
            </a:endParaRPr>
          </a:p>
          <a:p>
            <a:pPr lvl="0"/>
            <a:r>
              <a:rPr lang="de-CH" sz="1600" kern="1200" dirty="0">
                <a:solidFill>
                  <a:schemeClr val="tx1"/>
                </a:solidFill>
                <a:effectLst/>
                <a:latin typeface="+mj-lt"/>
                <a:ea typeface="+mn-ea"/>
                <a:cs typeface="+mn-cs"/>
              </a:rPr>
              <a:t>Zum Beispiel In der </a:t>
            </a:r>
            <a:r>
              <a:rPr lang="de-CH" sz="1600" b="1" kern="1200" dirty="0">
                <a:solidFill>
                  <a:schemeClr val="tx1"/>
                </a:solidFill>
                <a:effectLst/>
                <a:latin typeface="+mj-lt"/>
                <a:ea typeface="+mn-ea"/>
                <a:cs typeface="+mn-cs"/>
              </a:rPr>
              <a:t>Information: </a:t>
            </a:r>
          </a:p>
          <a:p>
            <a:pPr lvl="0"/>
            <a:endParaRPr lang="de-CH" sz="1600" b="1" kern="1200" dirty="0">
              <a:solidFill>
                <a:schemeClr val="tx1"/>
              </a:solidFill>
              <a:effectLst/>
              <a:latin typeface="+mj-lt"/>
              <a:ea typeface="+mn-ea"/>
              <a:cs typeface="+mn-cs"/>
            </a:endParaRPr>
          </a:p>
          <a:p>
            <a:pPr marL="171450" lvl="0" indent="-171450">
              <a:buFont typeface="Arial" panose="020B0604020202020204" pitchFamily="34" charset="0"/>
              <a:buChar char="•"/>
            </a:pPr>
            <a:r>
              <a:rPr lang="de-CH" sz="1600" b="1" kern="1200" dirty="0">
                <a:solidFill>
                  <a:schemeClr val="tx1"/>
                </a:solidFill>
                <a:effectLst/>
                <a:latin typeface="+mj-lt"/>
                <a:ea typeface="+mn-ea"/>
                <a:cs typeface="+mn-cs"/>
              </a:rPr>
              <a:t>Weiterentwicklung News App</a:t>
            </a:r>
            <a:r>
              <a:rPr lang="de-CH" sz="1600" kern="1200" dirty="0">
                <a:solidFill>
                  <a:schemeClr val="tx1"/>
                </a:solidFill>
                <a:effectLst/>
                <a:latin typeface="+mj-lt"/>
                <a:ea typeface="+mn-ea"/>
                <a:cs typeface="+mn-cs"/>
              </a:rPr>
              <a:t> mit Fokus auf Audio und Video. Livestream von Radio SRF 4 News ist direkt in App eingebaut. Keine Konkurrenz zu privaten Verlagen. </a:t>
            </a:r>
          </a:p>
          <a:p>
            <a:pPr marL="171450" indent="-171450">
              <a:buFont typeface="Arial" panose="020B0604020202020204" pitchFamily="34" charset="0"/>
              <a:buChar char="•"/>
            </a:pPr>
            <a:r>
              <a:rPr lang="de-CH" sz="1600" kern="1200" dirty="0">
                <a:solidFill>
                  <a:schemeClr val="tx1"/>
                </a:solidFill>
                <a:effectLst/>
                <a:latin typeface="+mj-lt"/>
                <a:ea typeface="+mn-ea"/>
                <a:cs typeface="+mn-cs"/>
              </a:rPr>
              <a:t>Aufbau </a:t>
            </a:r>
            <a:r>
              <a:rPr lang="de-CH" sz="1600" b="1" kern="1200" dirty="0" err="1">
                <a:solidFill>
                  <a:schemeClr val="tx1"/>
                </a:solidFill>
                <a:effectLst/>
                <a:latin typeface="+mj-lt"/>
                <a:ea typeface="+mn-ea"/>
                <a:cs typeface="+mn-cs"/>
              </a:rPr>
              <a:t>Investigativdesk</a:t>
            </a:r>
            <a:r>
              <a:rPr lang="de-CH" sz="1600" kern="1200" dirty="0">
                <a:solidFill>
                  <a:schemeClr val="tx1"/>
                </a:solidFill>
                <a:effectLst/>
                <a:latin typeface="+mj-lt"/>
                <a:ea typeface="+mn-ea"/>
                <a:cs typeface="+mn-cs"/>
              </a:rPr>
              <a:t>: Noch mehr investigative Recherchen, auch für Jüngere.</a:t>
            </a:r>
            <a:r>
              <a:rPr lang="de-CH" sz="1600" dirty="0">
                <a:latin typeface="+mj-lt"/>
              </a:rPr>
              <a:t> Die Ko-Leitung haben wir mit Nina Blaser und Fiona Endres besetzt, über den Sommer haben die Beiden ihr Team zusammengestellt – Ende Jahr geht’s los. </a:t>
            </a:r>
          </a:p>
          <a:p>
            <a:pPr marL="171450" lvl="0" indent="-171450">
              <a:buFont typeface="Arial" panose="020B0604020202020204" pitchFamily="34" charset="0"/>
              <a:buChar char="•"/>
            </a:pPr>
            <a:endParaRPr lang="de-CH" sz="1600" kern="1200" dirty="0">
              <a:solidFill>
                <a:schemeClr val="tx1"/>
              </a:solidFill>
              <a:effectLst/>
              <a:latin typeface="+mj-lt"/>
              <a:ea typeface="+mn-ea"/>
              <a:cs typeface="+mn-cs"/>
            </a:endParaRPr>
          </a:p>
          <a:p>
            <a:pPr marL="0" lvl="0" indent="0">
              <a:buFont typeface="Arial" panose="020B0604020202020204" pitchFamily="34" charset="0"/>
              <a:buNone/>
            </a:pPr>
            <a:r>
              <a:rPr lang="de-CH" sz="1600" kern="1200" dirty="0">
                <a:solidFill>
                  <a:schemeClr val="tx1"/>
                </a:solidFill>
                <a:effectLst/>
                <a:latin typeface="+mj-lt"/>
                <a:ea typeface="+mn-ea"/>
                <a:cs typeface="+mn-cs"/>
              </a:rPr>
              <a:t>In der </a:t>
            </a:r>
            <a:r>
              <a:rPr lang="de-CH" sz="1600" b="1" kern="1200" dirty="0">
                <a:solidFill>
                  <a:schemeClr val="tx1"/>
                </a:solidFill>
                <a:effectLst/>
                <a:latin typeface="+mj-lt"/>
                <a:ea typeface="+mn-ea"/>
                <a:cs typeface="+mn-cs"/>
              </a:rPr>
              <a:t>Kultur</a:t>
            </a:r>
            <a:r>
              <a:rPr lang="de-CH" sz="1600" kern="1200" dirty="0">
                <a:solidFill>
                  <a:schemeClr val="tx1"/>
                </a:solidFill>
                <a:effectLst/>
                <a:latin typeface="+mj-lt"/>
                <a:ea typeface="+mn-ea"/>
                <a:cs typeface="+mn-cs"/>
              </a:rPr>
              <a:t>: </a:t>
            </a:r>
          </a:p>
          <a:p>
            <a:pPr marL="0" lvl="0" indent="0">
              <a:buFont typeface="Arial" panose="020B0604020202020204" pitchFamily="34" charset="0"/>
              <a:buNone/>
            </a:pPr>
            <a:endParaRPr lang="de-CH" sz="1600" kern="1200" dirty="0">
              <a:solidFill>
                <a:schemeClr val="tx1"/>
              </a:solidFill>
              <a:effectLst/>
              <a:latin typeface="+mj-lt"/>
              <a:ea typeface="+mn-ea"/>
              <a:cs typeface="+mn-cs"/>
            </a:endParaRPr>
          </a:p>
          <a:p>
            <a:pPr marL="171450" lvl="0" indent="-171450">
              <a:buFont typeface="Arial" panose="020B0604020202020204" pitchFamily="34" charset="0"/>
              <a:buChar char="•"/>
            </a:pPr>
            <a:r>
              <a:rPr lang="de-CH" sz="1600" kern="1200" dirty="0">
                <a:solidFill>
                  <a:schemeClr val="tx1"/>
                </a:solidFill>
                <a:effectLst/>
                <a:latin typeface="+mj-lt"/>
                <a:ea typeface="+mn-ea"/>
                <a:cs typeface="+mn-cs"/>
              </a:rPr>
              <a:t>Seit Mitte August sind wir mit der </a:t>
            </a:r>
            <a:r>
              <a:rPr lang="de-CH" sz="1600" b="1" kern="1200" dirty="0">
                <a:solidFill>
                  <a:schemeClr val="tx1"/>
                </a:solidFill>
                <a:effectLst/>
                <a:latin typeface="+mj-lt"/>
                <a:ea typeface="+mn-ea"/>
                <a:cs typeface="+mn-cs"/>
              </a:rPr>
              <a:t>aktuellen Kulturberichterstattung auf Instagram </a:t>
            </a:r>
            <a:r>
              <a:rPr lang="de-CH" sz="1600" kern="1200" dirty="0">
                <a:solidFill>
                  <a:schemeClr val="tx1"/>
                </a:solidFill>
                <a:effectLst/>
                <a:latin typeface="+mj-lt"/>
                <a:ea typeface="+mn-ea"/>
                <a:cs typeface="+mn-cs"/>
              </a:rPr>
              <a:t>am Start. </a:t>
            </a:r>
          </a:p>
          <a:p>
            <a:pPr marL="171450" lvl="0" indent="-171450">
              <a:buFont typeface="Arial" panose="020B0604020202020204" pitchFamily="34" charset="0"/>
              <a:buChar char="•"/>
            </a:pPr>
            <a:r>
              <a:rPr lang="de-CH" sz="1600" b="1" kern="1200" dirty="0">
                <a:solidFill>
                  <a:schemeClr val="tx1"/>
                </a:solidFill>
                <a:effectLst/>
                <a:latin typeface="+mj-lt"/>
                <a:ea typeface="+mn-ea"/>
                <a:cs typeface="+mn-cs"/>
              </a:rPr>
              <a:t>Wissensthemen</a:t>
            </a:r>
            <a:r>
              <a:rPr lang="de-CH" sz="1600" kern="1200" dirty="0">
                <a:solidFill>
                  <a:schemeClr val="tx1"/>
                </a:solidFill>
                <a:effectLst/>
                <a:latin typeface="+mj-lt"/>
                <a:ea typeface="+mn-ea"/>
                <a:cs typeface="+mn-cs"/>
              </a:rPr>
              <a:t> sind </a:t>
            </a:r>
            <a:r>
              <a:rPr lang="de-CH" sz="1600" b="1" kern="1200" dirty="0">
                <a:solidFill>
                  <a:schemeClr val="tx1"/>
                </a:solidFill>
                <a:effectLst/>
                <a:latin typeface="+mj-lt"/>
                <a:ea typeface="+mn-ea"/>
                <a:cs typeface="+mn-cs"/>
              </a:rPr>
              <a:t>gebündelt</a:t>
            </a:r>
            <a:r>
              <a:rPr lang="de-CH" sz="1600" kern="1200" dirty="0">
                <a:solidFill>
                  <a:schemeClr val="tx1"/>
                </a:solidFill>
                <a:effectLst/>
                <a:latin typeface="+mj-lt"/>
                <a:ea typeface="+mn-ea"/>
                <a:cs typeface="+mn-cs"/>
              </a:rPr>
              <a:t> bei srf.ch/wissen und auf YouTube. Neues Format zu </a:t>
            </a:r>
            <a:r>
              <a:rPr lang="de-CH" sz="1600" b="1" kern="1200" dirty="0">
                <a:solidFill>
                  <a:schemeClr val="tx1"/>
                </a:solidFill>
                <a:effectLst/>
                <a:latin typeface="+mj-lt"/>
                <a:ea typeface="+mn-ea"/>
                <a:cs typeface="+mn-cs"/>
              </a:rPr>
              <a:t>Umwelt und Klima «SRF 2CONTROL</a:t>
            </a:r>
            <a:r>
              <a:rPr lang="de-CH" sz="1600" kern="1200" dirty="0">
                <a:solidFill>
                  <a:schemeClr val="tx1"/>
                </a:solidFill>
                <a:effectLst/>
                <a:latin typeface="+mj-lt"/>
                <a:ea typeface="+mn-ea"/>
                <a:cs typeface="+mn-cs"/>
              </a:rPr>
              <a:t>»</a:t>
            </a:r>
          </a:p>
          <a:p>
            <a:pPr marL="171450" lvl="0" indent="-171450">
              <a:buFont typeface="Arial" panose="020B0604020202020204" pitchFamily="34" charset="0"/>
              <a:buChar char="•"/>
            </a:pPr>
            <a:endParaRPr lang="de-CH" sz="1600" kern="1200" dirty="0">
              <a:solidFill>
                <a:schemeClr val="tx1"/>
              </a:solidFill>
              <a:effectLst/>
              <a:latin typeface="+mj-lt"/>
              <a:ea typeface="+mn-ea"/>
              <a:cs typeface="+mn-cs"/>
            </a:endParaRPr>
          </a:p>
          <a:p>
            <a:pPr marL="0" lvl="0" indent="0">
              <a:buFont typeface="Arial" panose="020B0604020202020204" pitchFamily="34" charset="0"/>
              <a:buNone/>
            </a:pPr>
            <a:r>
              <a:rPr lang="de-CH" sz="1600" kern="1200" dirty="0">
                <a:solidFill>
                  <a:schemeClr val="tx1"/>
                </a:solidFill>
                <a:effectLst/>
                <a:latin typeface="+mj-lt"/>
                <a:ea typeface="+mn-ea"/>
                <a:cs typeface="+mn-cs"/>
              </a:rPr>
              <a:t>In der </a:t>
            </a:r>
            <a:r>
              <a:rPr lang="de-CH" sz="1600" b="1" kern="1200" dirty="0">
                <a:solidFill>
                  <a:schemeClr val="tx1"/>
                </a:solidFill>
                <a:effectLst/>
                <a:latin typeface="+mj-lt"/>
                <a:ea typeface="+mn-ea"/>
                <a:cs typeface="+mn-cs"/>
              </a:rPr>
              <a:t>Unterhaltung</a:t>
            </a:r>
            <a:r>
              <a:rPr lang="de-CH" sz="1600" kern="1200" dirty="0">
                <a:solidFill>
                  <a:schemeClr val="tx1"/>
                </a:solidFill>
                <a:effectLst/>
                <a:latin typeface="+mj-lt"/>
                <a:ea typeface="+mn-ea"/>
                <a:cs typeface="+mn-cs"/>
              </a:rPr>
              <a:t>: </a:t>
            </a:r>
          </a:p>
          <a:p>
            <a:pPr marL="0" lvl="0" indent="0">
              <a:buFont typeface="Arial" panose="020B0604020202020204" pitchFamily="34" charset="0"/>
              <a:buNone/>
            </a:pPr>
            <a:endParaRPr lang="de-CH" sz="1600" kern="1200" dirty="0">
              <a:solidFill>
                <a:schemeClr val="tx1"/>
              </a:solidFill>
              <a:effectLst/>
              <a:latin typeface="+mj-lt"/>
              <a:ea typeface="+mn-ea"/>
              <a:cs typeface="+mn-cs"/>
            </a:endParaRPr>
          </a:p>
          <a:p>
            <a:pPr marL="171450" lvl="0" indent="-171450">
              <a:buFont typeface="Arial" panose="020B0604020202020204" pitchFamily="34" charset="0"/>
              <a:buChar char="•"/>
            </a:pPr>
            <a:r>
              <a:rPr lang="de-CH" sz="1600" kern="1200" dirty="0">
                <a:solidFill>
                  <a:schemeClr val="tx1"/>
                </a:solidFill>
                <a:effectLst/>
                <a:latin typeface="+mj-lt"/>
                <a:ea typeface="+mn-ea"/>
                <a:cs typeface="+mn-cs"/>
              </a:rPr>
              <a:t>Nächsten Samstag geht’s im Fernsehen auf SRF 1 am 20.10 Uhr los mit der </a:t>
            </a:r>
            <a:r>
              <a:rPr lang="de-CH" sz="1600" b="1" kern="1200" dirty="0">
                <a:solidFill>
                  <a:schemeClr val="tx1"/>
                </a:solidFill>
                <a:effectLst/>
                <a:latin typeface="+mj-lt"/>
                <a:ea typeface="+mn-ea"/>
                <a:cs typeface="+mn-cs"/>
              </a:rPr>
              <a:t>Talentshow «Stadt Land Talent»</a:t>
            </a:r>
            <a:r>
              <a:rPr lang="de-CH" sz="1600" kern="1200" dirty="0">
                <a:solidFill>
                  <a:schemeClr val="tx1"/>
                </a:solidFill>
                <a:effectLst/>
                <a:latin typeface="+mj-lt"/>
                <a:ea typeface="+mn-ea"/>
                <a:cs typeface="+mn-cs"/>
              </a:rPr>
              <a:t>, auf Facebook und </a:t>
            </a:r>
            <a:r>
              <a:rPr lang="de-CH" sz="1600" kern="1200" dirty="0" err="1">
                <a:solidFill>
                  <a:schemeClr val="tx1"/>
                </a:solidFill>
                <a:effectLst/>
                <a:latin typeface="+mj-lt"/>
                <a:ea typeface="+mn-ea"/>
                <a:cs typeface="+mn-cs"/>
              </a:rPr>
              <a:t>TikTok</a:t>
            </a:r>
            <a:r>
              <a:rPr lang="de-CH" sz="1600" kern="1200" dirty="0">
                <a:solidFill>
                  <a:schemeClr val="tx1"/>
                </a:solidFill>
                <a:effectLst/>
                <a:latin typeface="+mj-lt"/>
                <a:ea typeface="+mn-ea"/>
                <a:cs typeface="+mn-cs"/>
              </a:rPr>
              <a:t> läuft’s schon ein paar Wochen August</a:t>
            </a:r>
          </a:p>
          <a:p>
            <a:pPr marL="171450" lvl="0" indent="-171450">
              <a:buFont typeface="Arial" panose="020B0604020202020204" pitchFamily="34" charset="0"/>
              <a:buChar char="•"/>
            </a:pPr>
            <a:r>
              <a:rPr lang="de-CH" sz="1600" kern="1200" dirty="0">
                <a:solidFill>
                  <a:schemeClr val="tx1"/>
                </a:solidFill>
                <a:effectLst/>
                <a:latin typeface="+mj-lt"/>
                <a:ea typeface="+mn-ea"/>
                <a:cs typeface="+mn-cs"/>
              </a:rPr>
              <a:t>Fokus auf Kinder mit </a:t>
            </a:r>
            <a:r>
              <a:rPr lang="de-CH" sz="1600" b="1" kern="1200" dirty="0">
                <a:solidFill>
                  <a:schemeClr val="tx1"/>
                </a:solidFill>
                <a:effectLst/>
                <a:latin typeface="+mj-lt"/>
                <a:ea typeface="+mn-ea"/>
                <a:cs typeface="+mn-cs"/>
              </a:rPr>
              <a:t>YouTube-Kanal «SRF Kids»: </a:t>
            </a:r>
            <a:r>
              <a:rPr lang="de-CH" sz="1600" kern="1200" dirty="0">
                <a:solidFill>
                  <a:schemeClr val="tx1"/>
                </a:solidFill>
                <a:effectLst/>
                <a:latin typeface="+mj-lt"/>
                <a:ea typeface="+mn-ea"/>
                <a:cs typeface="+mn-cs"/>
              </a:rPr>
              <a:t>Wichtige Aufgabe eines öffentlich finanzierten Medienunternehmens, Angebote für die Jüngsten – unabhängig von kommerziellen Interessen, altersgerecht und in einem geschützten Rahmen. Zum Beispiel mit «Kindernachrichten» oder Erklärvideos. </a:t>
            </a: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14</a:t>
            </a:fld>
            <a:endParaRPr lang="de-CH"/>
          </a:p>
        </p:txBody>
      </p:sp>
    </p:spTree>
    <p:extLst>
      <p:ext uri="{BB962C8B-B14F-4D97-AF65-F5344CB8AC3E}">
        <p14:creationId xmlns:p14="http://schemas.microsoft.com/office/powerpoint/2010/main" val="3105518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11513" y="808038"/>
            <a:ext cx="3594100" cy="2022475"/>
          </a:xfrm>
        </p:spPr>
      </p:sp>
      <p:sp>
        <p:nvSpPr>
          <p:cNvPr id="3" name="Notizenplatzhalter 2"/>
          <p:cNvSpPr>
            <a:spLocks noGrp="1"/>
          </p:cNvSpPr>
          <p:nvPr>
            <p:ph type="body" idx="1"/>
          </p:nvPr>
        </p:nvSpPr>
        <p:spPr>
          <a:xfrm>
            <a:off x="264354" y="3116360"/>
            <a:ext cx="6054966" cy="7349643"/>
          </a:xfrm>
        </p:spPr>
        <p:txBody>
          <a:bodyPr/>
          <a:lstStyle/>
          <a:p>
            <a:pPr marL="285750" indent="-285750">
              <a:buFont typeface="Arial" panose="020B0604020202020204" pitchFamily="34" charset="0"/>
              <a:buChar char="•"/>
            </a:pPr>
            <a:r>
              <a:rPr lang="de-CH" sz="1600" b="1" dirty="0"/>
              <a:t>Erste Erfahrungen stimmen zuversichtlich, dass wir Ziel von SRF 2024 erreichen können – nämlich die Zielgruppen zu erreichen, die uns heute nicht nutzen</a:t>
            </a:r>
            <a:r>
              <a:rPr lang="de-CH" sz="1600" dirty="0"/>
              <a:t>. </a:t>
            </a:r>
          </a:p>
          <a:p>
            <a:pPr marL="285750" indent="-285750">
              <a:buFont typeface="Arial" panose="020B0604020202020204" pitchFamily="34" charset="0"/>
              <a:buChar char="•"/>
            </a:pPr>
            <a:endParaRPr lang="de-CH" sz="1600" dirty="0"/>
          </a:p>
          <a:p>
            <a:pPr marL="285750" indent="-285750">
              <a:buFont typeface="Arial" panose="020B0604020202020204" pitchFamily="34" charset="0"/>
              <a:buChar char="•"/>
            </a:pPr>
            <a:r>
              <a:rPr lang="de-CH" sz="1600" dirty="0"/>
              <a:t>Vor den Sommerferien: Start </a:t>
            </a:r>
            <a:r>
              <a:rPr lang="de-CH" sz="1600" b="1" dirty="0"/>
              <a:t>neues </a:t>
            </a:r>
            <a:r>
              <a:rPr lang="de-CH" sz="1600" b="1" dirty="0" err="1"/>
              <a:t>Reportageformat</a:t>
            </a:r>
            <a:r>
              <a:rPr lang="de-CH" sz="1600" b="1" dirty="0"/>
              <a:t> «</a:t>
            </a:r>
            <a:r>
              <a:rPr lang="de-CH" sz="1600" b="1" dirty="0" err="1"/>
              <a:t>rec.</a:t>
            </a:r>
            <a:r>
              <a:rPr lang="de-CH" sz="1600" b="1" dirty="0"/>
              <a:t>» auf YouTube</a:t>
            </a:r>
            <a:r>
              <a:rPr lang="de-CH" sz="1600" dirty="0"/>
              <a:t>. Reporter berichten über Themen, die das junge Publikum bewegen. </a:t>
            </a:r>
            <a:r>
              <a:rPr lang="de-CH" sz="1600" dirty="0" err="1"/>
              <a:t>Z.Bsp</a:t>
            </a:r>
            <a:r>
              <a:rPr lang="de-CH" sz="1600" dirty="0"/>
              <a:t>. hat ein Reporter zwei Wochen lang mit den Waldmenschen von Bern gelebt. </a:t>
            </a:r>
            <a:r>
              <a:rPr lang="de-CH" sz="1600" b="1" dirty="0"/>
              <a:t>Jede zweite Woche neue Reportage, dazwischen eine Ausgabe von «</a:t>
            </a:r>
            <a:r>
              <a:rPr lang="de-CH" sz="1600" b="1" dirty="0" err="1"/>
              <a:t>rec.</a:t>
            </a:r>
            <a:r>
              <a:rPr lang="de-CH" sz="1600" b="1" dirty="0"/>
              <a:t>» mit Reaktionen aus der Community. </a:t>
            </a:r>
          </a:p>
          <a:p>
            <a:pPr marL="285750" indent="-285750">
              <a:buFont typeface="Arial" panose="020B0604020202020204" pitchFamily="34" charset="0"/>
              <a:buChar char="•"/>
            </a:pPr>
            <a:endParaRPr lang="de-CH" sz="1600" dirty="0"/>
          </a:p>
          <a:p>
            <a:pPr marL="285750" indent="-285750">
              <a:buFont typeface="Arial" panose="020B0604020202020204" pitchFamily="34" charset="0"/>
              <a:buChar char="•"/>
            </a:pPr>
            <a:r>
              <a:rPr lang="de-CH" sz="1600" dirty="0"/>
              <a:t>Bis heute: </a:t>
            </a:r>
            <a:r>
              <a:rPr lang="de-CH" sz="1600" b="1" dirty="0"/>
              <a:t>fast 650’000 Videostarts auf YouTube und Play SRF </a:t>
            </a:r>
          </a:p>
          <a:p>
            <a:pPr marL="285750" indent="-285750">
              <a:buFont typeface="Arial" panose="020B0604020202020204" pitchFamily="34" charset="0"/>
              <a:buChar char="•"/>
            </a:pPr>
            <a:endParaRPr lang="de-CH" sz="1600" dirty="0"/>
          </a:p>
          <a:p>
            <a:pPr marL="285750" indent="-285750">
              <a:buFont typeface="Arial" panose="020B0604020202020204" pitchFamily="34" charset="0"/>
              <a:buChar char="•"/>
            </a:pPr>
            <a:r>
              <a:rPr lang="de-CH" sz="1600" dirty="0"/>
              <a:t>Vor allem: «</a:t>
            </a:r>
            <a:r>
              <a:rPr lang="de-CH" sz="1600" dirty="0" err="1"/>
              <a:t>rec.</a:t>
            </a:r>
            <a:r>
              <a:rPr lang="de-CH" sz="1600" dirty="0"/>
              <a:t>» wird nicht nur geschaut, wird auch von denen geschaut, die wir ansprechen wollen: </a:t>
            </a:r>
            <a:r>
              <a:rPr lang="de-CH" sz="1600" b="1" dirty="0"/>
              <a:t>[KLICKEN] Drei Viertel der Nutzerinnen und Nutzer sind unter 45 Jahre alt. </a:t>
            </a:r>
          </a:p>
          <a:p>
            <a:pPr marL="285750" indent="-285750">
              <a:buFont typeface="Arial" panose="020B0604020202020204" pitchFamily="34" charset="0"/>
              <a:buChar char="•"/>
            </a:pPr>
            <a:endParaRPr lang="de-CH" sz="1600" kern="1200" dirty="0">
              <a:solidFill>
                <a:schemeClr val="tx1"/>
              </a:solidFill>
              <a:effectLst/>
              <a:latin typeface="+mj-lt"/>
              <a:ea typeface="+mn-ea"/>
              <a:cs typeface="+mn-cs"/>
            </a:endParaRPr>
          </a:p>
          <a:p>
            <a:pPr marL="285750" indent="-285750">
              <a:buFont typeface="Arial" panose="020B0604020202020204" pitchFamily="34" charset="0"/>
              <a:buChar char="•"/>
            </a:pPr>
            <a:r>
              <a:rPr lang="de-CH" sz="1600" kern="1200" dirty="0">
                <a:solidFill>
                  <a:schemeClr val="tx1"/>
                </a:solidFill>
                <a:effectLst/>
                <a:latin typeface="+mj-lt"/>
                <a:ea typeface="+mn-ea"/>
                <a:cs typeface="+mn-cs"/>
              </a:rPr>
              <a:t>Ausgewählte Reportagen auch im Fernsehen, «Waldmenschen von Bern» </a:t>
            </a:r>
            <a:r>
              <a:rPr lang="de-CH" sz="1600" kern="1200" dirty="0" err="1">
                <a:solidFill>
                  <a:schemeClr val="tx1"/>
                </a:solidFill>
                <a:effectLst/>
                <a:latin typeface="+mj-lt"/>
                <a:ea typeface="+mn-ea"/>
                <a:cs typeface="+mn-cs"/>
              </a:rPr>
              <a:t>z.Bsp</a:t>
            </a:r>
            <a:r>
              <a:rPr lang="de-CH" sz="1600" kern="1200" dirty="0">
                <a:solidFill>
                  <a:schemeClr val="tx1"/>
                </a:solidFill>
                <a:effectLst/>
                <a:latin typeface="+mj-lt"/>
                <a:ea typeface="+mn-ea"/>
                <a:cs typeface="+mn-cs"/>
              </a:rPr>
              <a:t>. letzten Mittwoch bei «Reporter» – wo wieder das ältere Publikum erreicht wird. </a:t>
            </a:r>
          </a:p>
          <a:p>
            <a:pPr marL="285750" indent="-285750">
              <a:buFont typeface="Arial" panose="020B0604020202020204" pitchFamily="34" charset="0"/>
              <a:buChar char="•"/>
            </a:pPr>
            <a:endParaRPr lang="de-CH" sz="1600" kern="1200" dirty="0">
              <a:solidFill>
                <a:schemeClr val="tx1"/>
              </a:solidFill>
              <a:effectLst/>
              <a:latin typeface="+mj-lt"/>
              <a:ea typeface="+mn-ea"/>
              <a:cs typeface="+mn-cs"/>
            </a:endParaRPr>
          </a:p>
          <a:p>
            <a:pPr marL="285750" indent="-285750">
              <a:buFont typeface="Arial" panose="020B0604020202020204" pitchFamily="34" charset="0"/>
              <a:buChar char="•"/>
            </a:pPr>
            <a:r>
              <a:rPr lang="de-CH" sz="1600" b="1" kern="1200" dirty="0">
                <a:solidFill>
                  <a:schemeClr val="tx1"/>
                </a:solidFill>
                <a:effectLst/>
                <a:latin typeface="+mj-lt"/>
                <a:ea typeface="+mn-ea"/>
                <a:cs typeface="+mn-cs"/>
              </a:rPr>
              <a:t>Versprechen aus SRF 2024: Onlineformate werden auch über klassisches Radio und Fernsehen ausgespielt. </a:t>
            </a:r>
          </a:p>
          <a:p>
            <a:endParaRPr lang="de-CH" sz="1600" kern="1200" dirty="0">
              <a:solidFill>
                <a:schemeClr val="tx1"/>
              </a:solidFill>
              <a:effectLst/>
              <a:latin typeface="+mj-lt"/>
              <a:ea typeface="+mn-ea"/>
              <a:cs typeface="+mn-cs"/>
            </a:endParaRPr>
          </a:p>
        </p:txBody>
      </p:sp>
    </p:spTree>
    <p:extLst>
      <p:ext uri="{BB962C8B-B14F-4D97-AF65-F5344CB8AC3E}">
        <p14:creationId xmlns:p14="http://schemas.microsoft.com/office/powerpoint/2010/main" val="3073815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11513" y="808038"/>
            <a:ext cx="3594100" cy="2022475"/>
          </a:xfrm>
        </p:spPr>
      </p:sp>
      <p:sp>
        <p:nvSpPr>
          <p:cNvPr id="3" name="Notizenplatzhalter 2"/>
          <p:cNvSpPr>
            <a:spLocks noGrp="1"/>
          </p:cNvSpPr>
          <p:nvPr>
            <p:ph type="body" idx="1"/>
          </p:nvPr>
        </p:nvSpPr>
        <p:spPr>
          <a:xfrm>
            <a:off x="264354" y="3116360"/>
            <a:ext cx="6054966" cy="7349643"/>
          </a:xfrm>
        </p:spPr>
        <p:txBody>
          <a:bodyPr/>
          <a:lstStyle/>
          <a:p>
            <a:pPr marL="285750" indent="-285750">
              <a:buFont typeface="Arial" panose="020B0604020202020204" pitchFamily="34" charset="0"/>
              <a:buChar char="•"/>
            </a:pPr>
            <a:r>
              <a:rPr lang="de-CH" sz="1600" dirty="0"/>
              <a:t>Ein weiteres Beispiel: Instagram-Kanal</a:t>
            </a:r>
            <a:r>
              <a:rPr lang="de-CH" sz="1600" b="1" kern="1200" dirty="0">
                <a:solidFill>
                  <a:schemeClr val="tx1"/>
                </a:solidFill>
                <a:effectLst/>
                <a:latin typeface="+mj-lt"/>
                <a:ea typeface="+mn-ea"/>
                <a:cs typeface="+mn-cs"/>
              </a:rPr>
              <a:t> «</a:t>
            </a:r>
            <a:r>
              <a:rPr lang="de-CH" sz="1600" b="1" kern="1200" dirty="0" err="1">
                <a:solidFill>
                  <a:schemeClr val="tx1"/>
                </a:solidFill>
                <a:effectLst/>
                <a:latin typeface="+mj-lt"/>
                <a:ea typeface="+mn-ea"/>
                <a:cs typeface="+mn-cs"/>
              </a:rPr>
              <a:t>We</a:t>
            </a:r>
            <a:r>
              <a:rPr lang="de-CH" sz="1600" b="1" kern="1200" dirty="0">
                <a:solidFill>
                  <a:schemeClr val="tx1"/>
                </a:solidFill>
                <a:effectLst/>
                <a:latin typeface="+mj-lt"/>
                <a:ea typeface="+mn-ea"/>
                <a:cs typeface="+mn-cs"/>
              </a:rPr>
              <a:t>, </a:t>
            </a:r>
            <a:r>
              <a:rPr lang="de-CH" sz="1600" b="1" kern="1200" dirty="0" err="1">
                <a:solidFill>
                  <a:schemeClr val="tx1"/>
                </a:solidFill>
                <a:effectLst/>
                <a:latin typeface="+mj-lt"/>
                <a:ea typeface="+mn-ea"/>
                <a:cs typeface="+mn-cs"/>
              </a:rPr>
              <a:t>Myself</a:t>
            </a:r>
            <a:r>
              <a:rPr lang="de-CH" sz="1600" b="1" kern="1200" dirty="0">
                <a:solidFill>
                  <a:schemeClr val="tx1"/>
                </a:solidFill>
                <a:effectLst/>
                <a:latin typeface="+mj-lt"/>
                <a:ea typeface="+mn-ea"/>
                <a:cs typeface="+mn-cs"/>
              </a:rPr>
              <a:t> and </a:t>
            </a:r>
            <a:r>
              <a:rPr lang="de-CH" sz="1600" b="1" kern="1200" dirty="0" err="1">
                <a:solidFill>
                  <a:schemeClr val="tx1"/>
                </a:solidFill>
                <a:effectLst/>
                <a:latin typeface="+mj-lt"/>
                <a:ea typeface="+mn-ea"/>
                <a:cs typeface="+mn-cs"/>
              </a:rPr>
              <a:t>Why</a:t>
            </a:r>
            <a:r>
              <a:rPr lang="de-CH" sz="1600" b="1" kern="1200" dirty="0">
                <a:solidFill>
                  <a:schemeClr val="tx1"/>
                </a:solidFill>
                <a:effectLst/>
                <a:latin typeface="+mj-lt"/>
                <a:ea typeface="+mn-ea"/>
                <a:cs typeface="+mn-cs"/>
              </a:rPr>
              <a:t>» </a:t>
            </a:r>
            <a:r>
              <a:rPr lang="de-CH" sz="1600" kern="1200" dirty="0">
                <a:solidFill>
                  <a:schemeClr val="tx1"/>
                </a:solidFill>
                <a:effectLst/>
                <a:latin typeface="+mj-lt"/>
                <a:ea typeface="+mn-ea"/>
                <a:cs typeface="+mn-cs"/>
              </a:rPr>
              <a:t>für junge Frauen. Eine Zielgruppe, die wir mit bisherigen Angeboten zu wenig erreichen. Kanal zusammen mit Vertreterinnen aus der Zielgruppe realisiert. Rein weibliches Team. </a:t>
            </a:r>
          </a:p>
          <a:p>
            <a:pPr marL="285750" indent="-285750">
              <a:buFont typeface="Arial" panose="020B0604020202020204" pitchFamily="34" charset="0"/>
              <a:buChar char="•"/>
            </a:pPr>
            <a:endParaRPr lang="de-CH" sz="1600" dirty="0"/>
          </a:p>
          <a:p>
            <a:pPr marL="285750" indent="-285750">
              <a:buFont typeface="Arial" panose="020B0604020202020204" pitchFamily="34" charset="0"/>
              <a:buChar char="•"/>
            </a:pPr>
            <a:r>
              <a:rPr lang="de-CH" sz="1600" dirty="0"/>
              <a:t>Heute: S</a:t>
            </a:r>
            <a:r>
              <a:rPr lang="de-CH" sz="1600" kern="1200" dirty="0">
                <a:solidFill>
                  <a:schemeClr val="tx1"/>
                </a:solidFill>
                <a:effectLst/>
                <a:latin typeface="+mj-lt"/>
                <a:ea typeface="+mn-ea"/>
                <a:cs typeface="+mn-cs"/>
              </a:rPr>
              <a:t>chon </a:t>
            </a:r>
            <a:r>
              <a:rPr lang="de-CH" sz="1600" b="1" kern="1200" dirty="0">
                <a:solidFill>
                  <a:schemeClr val="tx1"/>
                </a:solidFill>
                <a:effectLst/>
                <a:latin typeface="+mj-lt"/>
                <a:ea typeface="+mn-ea"/>
                <a:cs typeface="+mn-cs"/>
              </a:rPr>
              <a:t>über 15’000 Abonnentinnen</a:t>
            </a:r>
            <a:r>
              <a:rPr lang="de-CH" sz="1600" kern="1200" dirty="0">
                <a:solidFill>
                  <a:schemeClr val="tx1"/>
                </a:solidFill>
                <a:effectLst/>
                <a:latin typeface="+mj-lt"/>
                <a:ea typeface="+mn-ea"/>
                <a:cs typeface="+mn-cs"/>
              </a:rPr>
              <a:t>. Die sind v.a. zwischen 18 und 35 Jahre alt und weiblich. </a:t>
            </a:r>
            <a:r>
              <a:rPr lang="de-CH" sz="1600" b="1" kern="1200" dirty="0">
                <a:solidFill>
                  <a:schemeClr val="tx1"/>
                </a:solidFill>
                <a:effectLst/>
                <a:latin typeface="+mj-lt"/>
                <a:ea typeface="+mn-ea"/>
                <a:cs typeface="+mn-cs"/>
              </a:rPr>
              <a:t>Angestrebte Zielgruppe</a:t>
            </a:r>
            <a:r>
              <a:rPr lang="de-CH" sz="1600" kern="1200" dirty="0">
                <a:solidFill>
                  <a:schemeClr val="tx1"/>
                </a:solidFill>
                <a:effectLst/>
                <a:latin typeface="+mj-lt"/>
                <a:ea typeface="+mn-ea"/>
                <a:cs typeface="+mn-cs"/>
              </a:rPr>
              <a:t>. </a:t>
            </a:r>
          </a:p>
          <a:p>
            <a:pPr marL="285750" indent="-285750">
              <a:buFont typeface="Arial" panose="020B0604020202020204" pitchFamily="34" charset="0"/>
              <a:buChar char="•"/>
            </a:pPr>
            <a:endParaRPr lang="de-CH" sz="1600" kern="1200" dirty="0">
              <a:solidFill>
                <a:schemeClr val="tx1"/>
              </a:solidFill>
              <a:effectLst/>
              <a:latin typeface="+mj-lt"/>
              <a:ea typeface="+mn-ea"/>
              <a:cs typeface="+mn-cs"/>
            </a:endParaRPr>
          </a:p>
          <a:p>
            <a:pPr marL="285750" indent="-285750">
              <a:buFont typeface="Arial" panose="020B0604020202020204" pitchFamily="34" charset="0"/>
              <a:buChar char="•"/>
            </a:pPr>
            <a:r>
              <a:rPr lang="de-CH" sz="1600" kern="1200" dirty="0">
                <a:solidFill>
                  <a:schemeClr val="tx1"/>
                </a:solidFill>
                <a:effectLst/>
                <a:latin typeface="+mj-lt"/>
                <a:ea typeface="+mn-ea"/>
                <a:cs typeface="+mn-cs"/>
              </a:rPr>
              <a:t>Erreichen wir mit bisherigen Angeboten zu wenig.</a:t>
            </a:r>
          </a:p>
          <a:p>
            <a:endParaRPr lang="de-CH" sz="1600" kern="1200" dirty="0">
              <a:solidFill>
                <a:schemeClr val="tx1"/>
              </a:solidFill>
              <a:effectLst/>
              <a:latin typeface="+mj-lt"/>
              <a:ea typeface="+mn-ea"/>
              <a:cs typeface="+mn-cs"/>
            </a:endParaRPr>
          </a:p>
          <a:p>
            <a:endParaRPr lang="de-CH" sz="1600" kern="1200" dirty="0">
              <a:solidFill>
                <a:schemeClr val="tx1"/>
              </a:solidFill>
              <a:effectLst/>
              <a:latin typeface="+mj-lt"/>
              <a:ea typeface="+mn-ea"/>
              <a:cs typeface="+mn-cs"/>
            </a:endParaRPr>
          </a:p>
        </p:txBody>
      </p:sp>
    </p:spTree>
    <p:extLst>
      <p:ext uri="{BB962C8B-B14F-4D97-AF65-F5344CB8AC3E}">
        <p14:creationId xmlns:p14="http://schemas.microsoft.com/office/powerpoint/2010/main" val="1160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11513" y="808038"/>
            <a:ext cx="3594100" cy="2022475"/>
          </a:xfrm>
        </p:spPr>
      </p:sp>
      <p:sp>
        <p:nvSpPr>
          <p:cNvPr id="3" name="Notizenplatzhalter 2"/>
          <p:cNvSpPr>
            <a:spLocks noGrp="1"/>
          </p:cNvSpPr>
          <p:nvPr>
            <p:ph type="body" idx="1"/>
          </p:nvPr>
        </p:nvSpPr>
        <p:spPr>
          <a:xfrm>
            <a:off x="264354" y="3116360"/>
            <a:ext cx="6054966" cy="7349643"/>
          </a:xfrm>
        </p:spPr>
        <p:txBody>
          <a:bodyPr/>
          <a:lstStyle/>
          <a:p>
            <a:pPr marL="285750" indent="-285750">
              <a:buFont typeface="Arial" panose="020B0604020202020204" pitchFamily="34" charset="0"/>
              <a:buChar char="•"/>
            </a:pPr>
            <a:r>
              <a:rPr lang="de-CH" sz="1600" kern="1200" dirty="0">
                <a:solidFill>
                  <a:schemeClr val="tx1"/>
                </a:solidFill>
                <a:effectLst/>
                <a:latin typeface="+mj-lt"/>
                <a:ea typeface="+mn-ea"/>
                <a:cs typeface="+mn-cs"/>
              </a:rPr>
              <a:t>Im Rahmen von SRF 2024 bauen wir Philosophie-Angebot im Netz aus. Thema, das viele Junge beschäftigt. </a:t>
            </a:r>
          </a:p>
          <a:p>
            <a:pPr marL="285750" indent="-285750">
              <a:buFont typeface="Arial" panose="020B0604020202020204" pitchFamily="34" charset="0"/>
              <a:buChar char="•"/>
            </a:pPr>
            <a:endParaRPr lang="de-CH" sz="1600" kern="1200" dirty="0">
              <a:solidFill>
                <a:schemeClr val="tx1"/>
              </a:solidFill>
              <a:effectLst/>
              <a:latin typeface="+mj-lt"/>
              <a:ea typeface="+mn-ea"/>
              <a:cs typeface="+mn-cs"/>
            </a:endParaRPr>
          </a:p>
          <a:p>
            <a:pPr marL="285750" indent="-285750">
              <a:buFont typeface="Arial" panose="020B0604020202020204" pitchFamily="34" charset="0"/>
              <a:buChar char="•"/>
            </a:pPr>
            <a:r>
              <a:rPr lang="de-CH" sz="1600" kern="1200" dirty="0">
                <a:solidFill>
                  <a:schemeClr val="tx1"/>
                </a:solidFill>
                <a:effectLst/>
                <a:latin typeface="+mj-lt"/>
                <a:ea typeface="+mn-ea"/>
                <a:cs typeface="+mn-cs"/>
              </a:rPr>
              <a:t>In </a:t>
            </a:r>
            <a:r>
              <a:rPr lang="de-CH" sz="1600" b="1" kern="1200" dirty="0">
                <a:solidFill>
                  <a:schemeClr val="tx1"/>
                </a:solidFill>
                <a:effectLst/>
                <a:latin typeface="+mj-lt"/>
                <a:ea typeface="+mn-ea"/>
                <a:cs typeface="+mn-cs"/>
              </a:rPr>
              <a:t>«Bleisch und Bossart</a:t>
            </a:r>
            <a:r>
              <a:rPr lang="de-CH" sz="1600" kern="1200" dirty="0">
                <a:solidFill>
                  <a:schemeClr val="tx1"/>
                </a:solidFill>
                <a:effectLst/>
                <a:latin typeface="+mj-lt"/>
                <a:ea typeface="+mn-ea"/>
                <a:cs typeface="+mn-cs"/>
              </a:rPr>
              <a:t>» diskutieren Barbara Bleisch und Yves Bossart, das Moderationsduo von «Sternstunde Philosophie», über </a:t>
            </a:r>
            <a:r>
              <a:rPr lang="de-CH" sz="1600" b="1" kern="1200" dirty="0">
                <a:solidFill>
                  <a:schemeClr val="tx1"/>
                </a:solidFill>
                <a:effectLst/>
                <a:latin typeface="+mj-lt"/>
                <a:ea typeface="+mn-ea"/>
                <a:cs typeface="+mn-cs"/>
              </a:rPr>
              <a:t>alltagsphilosophische Themen. [KLICKEN]</a:t>
            </a:r>
          </a:p>
          <a:p>
            <a:pPr marL="285750" indent="-285750">
              <a:buFont typeface="Arial" panose="020B0604020202020204" pitchFamily="34" charset="0"/>
              <a:buChar char="•"/>
            </a:pPr>
            <a:endParaRPr lang="de-CH" sz="1600" kern="1200" dirty="0">
              <a:solidFill>
                <a:schemeClr val="tx1"/>
              </a:solidFill>
              <a:effectLst/>
              <a:latin typeface="+mj-lt"/>
              <a:ea typeface="+mn-ea"/>
              <a:cs typeface="+mn-cs"/>
            </a:endParaRPr>
          </a:p>
          <a:p>
            <a:pPr marL="285750" indent="-285750">
              <a:buFont typeface="Arial" panose="020B0604020202020204" pitchFamily="34" charset="0"/>
              <a:buChar char="•"/>
            </a:pPr>
            <a:r>
              <a:rPr lang="de-CH" sz="1600" kern="1200" dirty="0">
                <a:solidFill>
                  <a:schemeClr val="tx1"/>
                </a:solidFill>
                <a:effectLst/>
                <a:latin typeface="+mj-lt"/>
                <a:ea typeface="+mn-ea"/>
                <a:cs typeface="+mn-cs"/>
              </a:rPr>
              <a:t>Im Fernsehen: </a:t>
            </a:r>
            <a:r>
              <a:rPr lang="de-CH" sz="1600" b="1" kern="1200" dirty="0">
                <a:solidFill>
                  <a:schemeClr val="tx1"/>
                </a:solidFill>
                <a:effectLst/>
                <a:latin typeface="+mj-lt"/>
                <a:ea typeface="+mn-ea"/>
                <a:cs typeface="+mn-cs"/>
              </a:rPr>
              <a:t>«Sternstunde Philosophie» hat ein Publikum mit einem Durchschnittsalter über 60</a:t>
            </a:r>
            <a:r>
              <a:rPr lang="de-CH" sz="1600" kern="1200" dirty="0">
                <a:solidFill>
                  <a:schemeClr val="tx1"/>
                </a:solidFill>
                <a:effectLst/>
                <a:latin typeface="+mj-lt"/>
                <a:ea typeface="+mn-ea"/>
                <a:cs typeface="+mn-cs"/>
              </a:rPr>
              <a:t>. Mit </a:t>
            </a:r>
            <a:r>
              <a:rPr lang="de-CH" sz="1600" b="1" kern="1200" dirty="0">
                <a:solidFill>
                  <a:schemeClr val="tx1"/>
                </a:solidFill>
                <a:effectLst/>
                <a:latin typeface="+mj-lt"/>
                <a:ea typeface="+mn-ea"/>
                <a:cs typeface="+mn-cs"/>
              </a:rPr>
              <a:t>«Bleisch und Bossart» </a:t>
            </a:r>
            <a:r>
              <a:rPr lang="de-CH" sz="1600" kern="1200" dirty="0">
                <a:solidFill>
                  <a:schemeClr val="tx1"/>
                </a:solidFill>
                <a:effectLst/>
                <a:latin typeface="+mj-lt"/>
                <a:ea typeface="+mn-ea"/>
                <a:cs typeface="+mn-cs"/>
              </a:rPr>
              <a:t>erreichen wir viele Jüngere. </a:t>
            </a:r>
            <a:r>
              <a:rPr lang="de-CH" sz="1600" b="1" kern="1200" dirty="0">
                <a:solidFill>
                  <a:schemeClr val="tx1"/>
                </a:solidFill>
                <a:effectLst/>
                <a:latin typeface="+mj-lt"/>
                <a:ea typeface="+mn-ea"/>
                <a:cs typeface="+mn-cs"/>
              </a:rPr>
              <a:t>Rund die Hälfte der Videostarts und der Wiedergabedauer aus Zielgruppe der unter 45-Jährigen. </a:t>
            </a:r>
          </a:p>
          <a:p>
            <a:pPr marL="285750" indent="-285750">
              <a:buFont typeface="Arial" panose="020B0604020202020204" pitchFamily="34" charset="0"/>
              <a:buChar char="•"/>
            </a:pPr>
            <a:endParaRPr lang="de-CH" sz="1600" kern="1200" dirty="0">
              <a:solidFill>
                <a:schemeClr val="tx1"/>
              </a:solidFill>
              <a:effectLst/>
              <a:latin typeface="+mj-lt"/>
              <a:ea typeface="+mn-ea"/>
              <a:cs typeface="+mn-cs"/>
            </a:endParaRPr>
          </a:p>
          <a:p>
            <a:pPr marL="285750" indent="-285750">
              <a:buFont typeface="Arial" panose="020B0604020202020204" pitchFamily="34" charset="0"/>
              <a:buChar char="•"/>
            </a:pPr>
            <a:r>
              <a:rPr lang="de-CH" sz="1600" kern="1200" dirty="0">
                <a:solidFill>
                  <a:schemeClr val="tx1"/>
                </a:solidFill>
                <a:effectLst/>
                <a:latin typeface="+mj-lt"/>
                <a:ea typeface="+mn-ea"/>
                <a:cs typeface="+mn-cs"/>
              </a:rPr>
              <a:t>Sie sehen: Auch Jüngere interessieren sich für Service-</a:t>
            </a:r>
            <a:r>
              <a:rPr lang="de-CH" sz="1600" kern="1200" dirty="0" err="1">
                <a:solidFill>
                  <a:schemeClr val="tx1"/>
                </a:solidFill>
                <a:effectLst/>
                <a:latin typeface="+mj-lt"/>
                <a:ea typeface="+mn-ea"/>
                <a:cs typeface="+mn-cs"/>
              </a:rPr>
              <a:t>public</a:t>
            </a:r>
            <a:r>
              <a:rPr lang="de-CH" sz="1600" kern="1200" dirty="0">
                <a:solidFill>
                  <a:schemeClr val="tx1"/>
                </a:solidFill>
                <a:effectLst/>
                <a:latin typeface="+mj-lt"/>
                <a:ea typeface="+mn-ea"/>
                <a:cs typeface="+mn-cs"/>
              </a:rPr>
              <a:t>-Themen. Ist eine Frage der Aufmachung und der Ausspielkanäle. «Bleisch &amp; Bossart» läuft u.a. auf dem YouTube-Kanal von SRF Kultur. </a:t>
            </a:r>
          </a:p>
          <a:p>
            <a:pPr marL="285750" indent="-285750">
              <a:buFont typeface="Arial" panose="020B0604020202020204" pitchFamily="34" charset="0"/>
              <a:buChar char="•"/>
            </a:pPr>
            <a:endParaRPr lang="de-CH" sz="1600" kern="1200" dirty="0">
              <a:solidFill>
                <a:schemeClr val="tx1"/>
              </a:solidFill>
              <a:effectLst/>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dirty="0"/>
              <a:t>Erste Projekte stimmen uns </a:t>
            </a:r>
            <a:r>
              <a:rPr lang="de-CH" sz="1600" b="1" dirty="0"/>
              <a:t>optimistisch. Auch für die 25 Prozent Nicht-SRF-Nutzerinnen und Nutzer</a:t>
            </a:r>
            <a:r>
              <a:rPr lang="de-CH" sz="1600" dirty="0"/>
              <a:t>, auch für das jüngere Publikum </a:t>
            </a:r>
            <a:r>
              <a:rPr lang="de-CH" sz="1600" b="1" dirty="0"/>
              <a:t>können wir Angebote zur Verfügung stellen, die den hohen Ansprüchen an den Service </a:t>
            </a:r>
            <a:r>
              <a:rPr lang="de-CH" sz="1600" b="1" dirty="0" err="1"/>
              <a:t>public</a:t>
            </a:r>
            <a:r>
              <a:rPr lang="de-CH" sz="1600" b="1" dirty="0"/>
              <a:t> genügen.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dirty="0"/>
              <a:t>An der Stelle häufige Frage: Dürfen wir das alles? Darf SRF online aktiv sein? Ja, wir dürfen – respektive: Wir müssen sogar. </a:t>
            </a:r>
          </a:p>
          <a:p>
            <a:endParaRPr lang="de-CH" sz="1600" kern="1200" dirty="0">
              <a:solidFill>
                <a:schemeClr val="tx1"/>
              </a:solidFill>
              <a:effectLst/>
              <a:latin typeface="+mj-lt"/>
              <a:ea typeface="+mn-ea"/>
              <a:cs typeface="+mn-cs"/>
            </a:endParaRPr>
          </a:p>
        </p:txBody>
      </p:sp>
    </p:spTree>
    <p:extLst>
      <p:ext uri="{BB962C8B-B14F-4D97-AF65-F5344CB8AC3E}">
        <p14:creationId xmlns:p14="http://schemas.microsoft.com/office/powerpoint/2010/main" val="1155382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6950" y="1143000"/>
            <a:ext cx="4813300" cy="2708275"/>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b="0" dirty="0"/>
              <a:t>Auszug aus der Konzession für die SRG, die unseren Auftrag festlegt – Art. 13, Angebote für Junge: …</a:t>
            </a:r>
          </a:p>
          <a:p>
            <a:pPr marL="285750" indent="-285750">
              <a:buFont typeface="Arial" panose="020B0604020202020204" pitchFamily="34" charset="0"/>
              <a:buChar char="•"/>
            </a:pPr>
            <a:endParaRPr lang="de-CH" b="0" dirty="0"/>
          </a:p>
          <a:p>
            <a:pPr marL="285750" indent="-285750">
              <a:buFont typeface="Arial" panose="020B0604020202020204" pitchFamily="34" charset="0"/>
              <a:buChar char="•"/>
            </a:pPr>
            <a:r>
              <a:rPr lang="de-CH" b="0" dirty="0"/>
              <a:t>An anderer Stelle, </a:t>
            </a:r>
            <a:r>
              <a:rPr lang="de-CH" b="1" dirty="0"/>
              <a:t>im Artikel 6</a:t>
            </a:r>
            <a:r>
              <a:rPr lang="de-CH" b="0" dirty="0"/>
              <a:t> steht zudem explizit, dass wir auch in unserem Kernauftrag, der Information, geeignete Formate und Verbreitungswege suchen müssen. Das ist 2021 neben Radio und Fernsehen auch Online. </a:t>
            </a:r>
          </a:p>
          <a:p>
            <a:pPr marL="285750" indent="-285750">
              <a:buFont typeface="Arial" panose="020B0604020202020204" pitchFamily="34" charset="0"/>
              <a:buChar char="•"/>
            </a:pPr>
            <a:endParaRPr lang="de-CH" b="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dirty="0"/>
              <a:t>Wir dürfen, ja wir </a:t>
            </a:r>
            <a:r>
              <a:rPr lang="de-CH" b="1" dirty="0"/>
              <a:t>müssen also sogar auf die Mediennutzung und die Bedürfnisse der Jungen eingehen</a:t>
            </a:r>
            <a:r>
              <a:rPr lang="de-CH" b="0" dirty="0"/>
              <a:t>. Und sie konsumieren Medien rund um die Welt immer stärker online. </a:t>
            </a:r>
          </a:p>
          <a:p>
            <a:pPr marL="285750" indent="-285750">
              <a:buFont typeface="Arial" panose="020B0604020202020204" pitchFamily="34" charset="0"/>
              <a:buChar char="•"/>
            </a:pPr>
            <a:endParaRPr lang="de-CH" b="0" dirty="0"/>
          </a:p>
          <a:p>
            <a:pPr marL="285750" indent="-285750">
              <a:buFont typeface="Arial" panose="020B0604020202020204" pitchFamily="34" charset="0"/>
              <a:buChar char="•"/>
            </a:pPr>
            <a:r>
              <a:rPr lang="de-CH" b="1" dirty="0"/>
              <a:t>Onlineangebote von SRF unterscheiden sich klar von den Angeboten der privaten Verlage</a:t>
            </a:r>
            <a:r>
              <a:rPr lang="de-CH" b="0" dirty="0"/>
              <a:t>. Im Zentrum stehen bei uns immer </a:t>
            </a:r>
            <a:r>
              <a:rPr lang="de-CH" b="1" dirty="0"/>
              <a:t>Audio- und Video </a:t>
            </a:r>
            <a:r>
              <a:rPr lang="de-CH" b="0" dirty="0"/>
              <a:t>– unsere Kernkompetenzen. SRG und private Verlage können gut nebeneinander existieren. Gibt gute Kooperationen, </a:t>
            </a:r>
            <a:r>
              <a:rPr lang="de-CH" b="0" dirty="0" err="1"/>
              <a:t>z.Bsp</a:t>
            </a:r>
            <a:r>
              <a:rPr lang="de-CH" b="0" dirty="0"/>
              <a:t>. </a:t>
            </a:r>
            <a:r>
              <a:rPr lang="de-CH" b="0" dirty="0" err="1"/>
              <a:t>Shared</a:t>
            </a:r>
            <a:r>
              <a:rPr lang="de-CH" b="0" dirty="0"/>
              <a:t>-Content-Plattform, über den Verlage Beiträge von SRF und den anderen Unternehmenseinheiten beziehen können. </a:t>
            </a:r>
          </a:p>
          <a:p>
            <a:endParaRPr lang="de-CH" b="1" dirty="0"/>
          </a:p>
          <a:p>
            <a:r>
              <a:rPr lang="de-CH" b="1" dirty="0"/>
              <a:t> </a:t>
            </a: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18</a:t>
            </a:fld>
            <a:endParaRPr lang="de-CH"/>
          </a:p>
        </p:txBody>
      </p:sp>
    </p:spTree>
    <p:extLst>
      <p:ext uri="{BB962C8B-B14F-4D97-AF65-F5344CB8AC3E}">
        <p14:creationId xmlns:p14="http://schemas.microsoft.com/office/powerpoint/2010/main" val="3311247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67125" y="1104900"/>
            <a:ext cx="2825750" cy="1589088"/>
          </a:xfrm>
        </p:spPr>
      </p:sp>
      <p:sp>
        <p:nvSpPr>
          <p:cNvPr id="3" name="Notizenplatzhalter 2"/>
          <p:cNvSpPr>
            <a:spLocks noGrp="1"/>
          </p:cNvSpPr>
          <p:nvPr>
            <p:ph type="body" idx="1"/>
          </p:nvPr>
        </p:nvSpPr>
        <p:spPr/>
        <p:txBody>
          <a:bodyPr/>
          <a:lstStyle/>
          <a:p>
            <a:r>
              <a:rPr lang="de-CH" sz="1500" b="0" i="0" kern="1200" dirty="0">
                <a:solidFill>
                  <a:schemeClr val="tx1"/>
                </a:solidFill>
                <a:effectLst/>
                <a:latin typeface="+mn-lt"/>
                <a:ea typeface="+mn-ea"/>
                <a:cs typeface="+mn-cs"/>
              </a:rPr>
              <a:t>Das ein kurzer Abriss, warum wir SRF 2024 machen und was dies fürs Programm heisst. </a:t>
            </a:r>
          </a:p>
          <a:p>
            <a:endParaRPr lang="de-CH" sz="1500" b="0" i="0" kern="1200" dirty="0">
              <a:solidFill>
                <a:schemeClr val="tx1"/>
              </a:solidFill>
              <a:effectLst/>
              <a:latin typeface="+mn-lt"/>
              <a:ea typeface="+mn-ea"/>
              <a:cs typeface="+mn-cs"/>
            </a:endParaRPr>
          </a:p>
          <a:p>
            <a:r>
              <a:rPr lang="de-CH" sz="1500" b="0" i="0" kern="1200" dirty="0">
                <a:solidFill>
                  <a:schemeClr val="tx1"/>
                </a:solidFill>
                <a:effectLst/>
                <a:latin typeface="+mn-lt"/>
                <a:ea typeface="+mn-ea"/>
                <a:cs typeface="+mn-cs"/>
              </a:rPr>
              <a:t>Ja, unsere </a:t>
            </a:r>
            <a:r>
              <a:rPr lang="de-CH" sz="1500" b="1" i="0" kern="1200" dirty="0">
                <a:solidFill>
                  <a:schemeClr val="tx1"/>
                </a:solidFill>
                <a:effectLst/>
                <a:latin typeface="+mn-lt"/>
                <a:ea typeface="+mn-ea"/>
                <a:cs typeface="+mn-cs"/>
              </a:rPr>
              <a:t>Organisation und unser Angebot verändern </a:t>
            </a:r>
            <a:r>
              <a:rPr lang="de-CH" sz="1500" b="0" i="0" kern="1200" dirty="0">
                <a:solidFill>
                  <a:schemeClr val="tx1"/>
                </a:solidFill>
                <a:effectLst/>
                <a:latin typeface="+mn-lt"/>
                <a:ea typeface="+mn-ea"/>
                <a:cs typeface="+mn-cs"/>
              </a:rPr>
              <a:t>sich. Was bleibt sind </a:t>
            </a:r>
            <a:r>
              <a:rPr lang="de-CH" sz="1500" b="1" i="0" kern="1200" dirty="0">
                <a:solidFill>
                  <a:schemeClr val="tx1"/>
                </a:solidFill>
                <a:effectLst/>
                <a:latin typeface="+mn-lt"/>
                <a:ea typeface="+mn-ea"/>
                <a:cs typeface="+mn-cs"/>
              </a:rPr>
              <a:t>hoher Qualitätsanspruch und noch stärkerer Fokus auf Service Public</a:t>
            </a:r>
            <a:r>
              <a:rPr lang="de-CH" sz="1500" b="0" i="0" kern="1200" dirty="0">
                <a:solidFill>
                  <a:schemeClr val="tx1"/>
                </a:solidFill>
                <a:effectLst/>
                <a:latin typeface="+mn-lt"/>
                <a:ea typeface="+mn-ea"/>
                <a:cs typeface="+mn-cs"/>
              </a:rPr>
              <a:t>. Und zwar im linearen wie auch im digitalen Angebot. Deshalb: Zum Start der neuen Organisation am 1. April: </a:t>
            </a:r>
            <a:r>
              <a:rPr lang="de-CH" sz="1500" b="1" i="0" kern="1200" dirty="0">
                <a:solidFill>
                  <a:schemeClr val="tx1"/>
                </a:solidFill>
                <a:effectLst/>
                <a:latin typeface="+mn-lt"/>
                <a:ea typeface="+mn-ea"/>
                <a:cs typeface="+mn-cs"/>
              </a:rPr>
              <a:t>Überarbeitung der publizistischen Leitlinien</a:t>
            </a:r>
            <a:r>
              <a:rPr lang="de-CH" sz="1500" b="0" i="0" kern="1200" dirty="0">
                <a:solidFill>
                  <a:schemeClr val="tx1"/>
                </a:solidFill>
                <a:effectLst/>
                <a:latin typeface="+mn-lt"/>
                <a:ea typeface="+mn-ea"/>
                <a:cs typeface="+mn-cs"/>
              </a:rPr>
              <a:t>. Dort ist ganz explizit festgehalten: </a:t>
            </a:r>
            <a:r>
              <a:rPr lang="de-CH" sz="1500" b="1" i="0" kern="1200" dirty="0">
                <a:solidFill>
                  <a:schemeClr val="tx1"/>
                </a:solidFill>
                <a:effectLst/>
                <a:latin typeface="+mn-lt"/>
                <a:ea typeface="+mn-ea"/>
                <a:cs typeface="+mn-cs"/>
              </a:rPr>
              <a:t>Ansprüche an die publizistische Qualität sind für alle Teile des SRF-Angebots gleich hoch. Also auch für die digitalen</a:t>
            </a:r>
            <a:r>
              <a:rPr lang="de-CH" sz="1500" b="0" i="0" kern="1200" dirty="0">
                <a:solidFill>
                  <a:schemeClr val="tx1"/>
                </a:solidFill>
                <a:effectLst/>
                <a:latin typeface="+mn-lt"/>
                <a:ea typeface="+mn-ea"/>
                <a:cs typeface="+mn-cs"/>
              </a:rPr>
              <a:t>. Daran arbeiten wir jeden Tag und daran werden wir gemessen. </a:t>
            </a:r>
          </a:p>
          <a:p>
            <a:endParaRPr lang="de-CH" sz="1500" b="0" i="0" kern="1200" dirty="0">
              <a:solidFill>
                <a:schemeClr val="tx1"/>
              </a:solidFill>
              <a:effectLst/>
              <a:latin typeface="+mn-lt"/>
              <a:ea typeface="+mn-ea"/>
              <a:cs typeface="+mn-cs"/>
            </a:endParaRPr>
          </a:p>
          <a:p>
            <a:r>
              <a:rPr lang="de-CH" sz="1500" kern="1200" dirty="0">
                <a:solidFill>
                  <a:schemeClr val="tx1"/>
                </a:solidFill>
                <a:effectLst/>
                <a:latin typeface="+mn-lt"/>
                <a:ea typeface="+mn-ea"/>
                <a:cs typeface="+mn-cs"/>
              </a:rPr>
              <a:t>Danke für die Aufmerksamkeit. Nun bin ich gespannt auf Ihre Fragen. </a:t>
            </a: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19</a:t>
            </a:fld>
            <a:endParaRPr lang="de-CH"/>
          </a:p>
        </p:txBody>
      </p:sp>
    </p:spTree>
    <p:extLst>
      <p:ext uri="{BB962C8B-B14F-4D97-AF65-F5344CB8AC3E}">
        <p14:creationId xmlns:p14="http://schemas.microsoft.com/office/powerpoint/2010/main" val="40787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73425" y="1241425"/>
            <a:ext cx="2973388" cy="1673225"/>
          </a:xfrm>
        </p:spPr>
      </p:sp>
      <p:sp>
        <p:nvSpPr>
          <p:cNvPr id="3" name="Notizenplatzhalter 2"/>
          <p:cNvSpPr>
            <a:spLocks noGrp="1"/>
          </p:cNvSpPr>
          <p:nvPr>
            <p:ph type="body" idx="1"/>
          </p:nvPr>
        </p:nvSpPr>
        <p:spPr>
          <a:xfrm>
            <a:off x="682915" y="3952195"/>
            <a:ext cx="5438140" cy="5088483"/>
          </a:xfrm>
        </p:spPr>
        <p:txBody>
          <a:bodyPr/>
          <a:lstStyle/>
          <a:p>
            <a:pPr marL="285750" indent="-285750">
              <a:buFont typeface="Arial,Sans-Serif" panose="020B0604020202020204" pitchFamily="34" charset="0"/>
              <a:buChar char="•"/>
              <a:tabLst>
                <a:tab pos="457200" algn="l"/>
              </a:tabLst>
            </a:pPr>
            <a:r>
              <a:rPr lang="de-CH" b="1" dirty="0"/>
              <a:t>Die Schweizer Medienlandschaft wird gerade ziemlich durchgerüttelt</a:t>
            </a:r>
            <a:r>
              <a:rPr lang="de-CH" dirty="0"/>
              <a:t>. </a:t>
            </a:r>
            <a:endParaRPr lang="en-US" dirty="0"/>
          </a:p>
          <a:p>
            <a:pPr marL="942975" indent="-440055">
              <a:buFont typeface="Arial,Sans-Serif" panose="020B0604020202020204" pitchFamily="34" charset="0"/>
              <a:buChar char="→"/>
              <a:tabLst>
                <a:tab pos="457200" algn="l"/>
              </a:tabLst>
            </a:pPr>
            <a:r>
              <a:rPr lang="de-CH" dirty="0"/>
              <a:t>Die Bedürfnisse der Nutzerinnen und Nutzer verändern sich. </a:t>
            </a:r>
            <a:r>
              <a:rPr lang="de-CH" b="1" dirty="0"/>
              <a:t>[KLICKEN]</a:t>
            </a:r>
            <a:endParaRPr lang="en-US" b="1" dirty="0"/>
          </a:p>
          <a:p>
            <a:pPr marL="942975" lvl="2" indent="-440055">
              <a:buClr>
                <a:srgbClr val="AF001E"/>
              </a:buClr>
              <a:buFont typeface="Arial,Sans-Serif" panose="020B0604020202020204" pitchFamily="34" charset="0"/>
              <a:buChar char="→"/>
              <a:tabLst>
                <a:tab pos="457200" algn="l"/>
              </a:tabLst>
            </a:pPr>
            <a:r>
              <a:rPr lang="de-CH" dirty="0"/>
              <a:t>Die Medien stehen massiv unter dem Druck der Digitalisierung und der On-Demand-Technologien. </a:t>
            </a:r>
            <a:r>
              <a:rPr lang="de-CH" b="1" dirty="0"/>
              <a:t>[KLICKEN]</a:t>
            </a:r>
            <a:endParaRPr lang="en-US" b="1" dirty="0"/>
          </a:p>
          <a:p>
            <a:pPr marL="942975" lvl="2" indent="-440055">
              <a:buClr>
                <a:srgbClr val="AF001E"/>
              </a:buClr>
              <a:buFont typeface="Arial,Sans-Serif" panose="020B0604020202020204" pitchFamily="34" charset="0"/>
              <a:buChar char="→"/>
              <a:tabLst>
                <a:tab pos="457200" algn="l"/>
              </a:tabLst>
            </a:pPr>
            <a:r>
              <a:rPr lang="de-CH" dirty="0"/>
              <a:t>Ehemals sichere Werbeeinnahmen brechen ein, wandern mehr und mehr ab zu den Tech-Giganten aus dem Silicon Valley. </a:t>
            </a:r>
            <a:r>
              <a:rPr lang="de-CH" b="1" dirty="0"/>
              <a:t>[KLICKEN] </a:t>
            </a:r>
          </a:p>
          <a:p>
            <a:pPr marL="942975" lvl="2" indent="-440055">
              <a:buClr>
                <a:srgbClr val="AF001E"/>
              </a:buClr>
              <a:buFont typeface="Arial,Sans-Serif" panose="020B0604020202020204" pitchFamily="34" charset="0"/>
              <a:buChar char="→"/>
              <a:tabLst>
                <a:tab pos="457200" algn="l"/>
              </a:tabLst>
            </a:pPr>
            <a:r>
              <a:rPr lang="de-CH" dirty="0"/>
              <a:t>Bei der SRG sind die Gebühreneinnahmen bei 1,25 Mia plafoniert. </a:t>
            </a:r>
            <a:r>
              <a:rPr lang="de-CH" b="1" dirty="0"/>
              <a:t>[KLICKEN]</a:t>
            </a:r>
            <a:endParaRPr lang="en-US" b="1" dirty="0"/>
          </a:p>
          <a:p>
            <a:pPr marL="285750" indent="-285750">
              <a:buFont typeface="Arial,Sans-Serif" panose="020B0604020202020204" pitchFamily="34" charset="0"/>
              <a:buChar char="•"/>
              <a:tabLst>
                <a:tab pos="457200" algn="l"/>
              </a:tabLst>
            </a:pPr>
            <a:endParaRPr lang="de-CH" dirty="0"/>
          </a:p>
          <a:p>
            <a:pPr marL="285750" indent="-285750">
              <a:buFont typeface="Arial,Sans-Serif" panose="020B0604020202020204" pitchFamily="34" charset="0"/>
              <a:buChar char="•"/>
              <a:tabLst>
                <a:tab pos="457200" algn="l"/>
              </a:tabLst>
            </a:pPr>
            <a:r>
              <a:rPr lang="de-CH" b="1" dirty="0"/>
              <a:t>Der Rückgang der Werbung ist tatsächlich dramatisch für uns</a:t>
            </a:r>
            <a:r>
              <a:rPr lang="de-CH" dirty="0"/>
              <a:t>. Auf Stufe SRG müssen wir bis 2024 nochmals 50 Millionen Franken einsparen. Davon </a:t>
            </a:r>
            <a:r>
              <a:rPr lang="de-CH" b="1" dirty="0"/>
              <a:t>16 Millionen bei SRF</a:t>
            </a:r>
            <a:r>
              <a:rPr lang="de-CH" dirty="0"/>
              <a:t>. </a:t>
            </a:r>
            <a:endParaRPr lang="en-US" dirty="0"/>
          </a:p>
          <a:p>
            <a:pPr marL="285750" indent="-285750">
              <a:buFont typeface="Arial,Sans-Serif" panose="020B0604020202020204" pitchFamily="34" charset="0"/>
              <a:buChar char="•"/>
              <a:tabLst>
                <a:tab pos="457200" algn="l"/>
              </a:tabLst>
            </a:pPr>
            <a:endParaRPr lang="de-CH" dirty="0"/>
          </a:p>
          <a:p>
            <a:pPr marL="285750" indent="-285750">
              <a:buFont typeface="Arial,Sans-Serif" panose="020B0604020202020204" pitchFamily="34" charset="0"/>
              <a:buChar char="•"/>
              <a:tabLst>
                <a:tab pos="457200" algn="l"/>
              </a:tabLst>
            </a:pPr>
            <a:r>
              <a:rPr lang="de-CH" dirty="0"/>
              <a:t>Noch eine Herausforderung, so alt wie das Fernsehen selber: </a:t>
            </a:r>
            <a:r>
              <a:rPr lang="de-CH" b="1" dirty="0"/>
              <a:t>Bei jeder Veränderung will die ganze Nation mitreden. Für jeden Entscheid gibt es Gegner und Befürworter</a:t>
            </a:r>
            <a:r>
              <a:rPr lang="de-CH" dirty="0"/>
              <a:t>. Jede Sendung hat Fans und das Gegenteil: Leute, die auf genau die Sendung gerne verzichten möchten. </a:t>
            </a:r>
          </a:p>
          <a:p>
            <a:pPr marL="285750" indent="-285750">
              <a:buFont typeface="Arial,Sans-Serif" panose="020B0604020202020204" pitchFamily="34" charset="0"/>
              <a:buChar char="•"/>
              <a:tabLst>
                <a:tab pos="457200" algn="l"/>
              </a:tabLst>
            </a:pPr>
            <a:endParaRPr lang="de-CH" dirty="0"/>
          </a:p>
          <a:p>
            <a:pPr marL="285750" indent="-285750">
              <a:buFont typeface="Arial,Sans-Serif" panose="020B0604020202020204" pitchFamily="34" charset="0"/>
              <a:buChar char="•"/>
              <a:tabLst>
                <a:tab pos="457200" algn="l"/>
              </a:tabLst>
            </a:pPr>
            <a:r>
              <a:rPr lang="de-CH" dirty="0"/>
              <a:t>Bsp.: Vor-Vor-Vorgänger hat 1988 die beliebte Vorabendsendung </a:t>
            </a:r>
            <a:r>
              <a:rPr lang="de-CH" b="1" dirty="0"/>
              <a:t>«Karussell» abgesetzt, um «10vor10» einzuführen</a:t>
            </a:r>
            <a:r>
              <a:rPr lang="de-CH" dirty="0"/>
              <a:t>. Grosse Protestwelle. Aber stellen Sie sich vor, man hätte es nicht gemacht? </a:t>
            </a:r>
          </a:p>
          <a:p>
            <a:pPr marL="285750" indent="-285750">
              <a:buFont typeface="Arial,Sans-Serif" panose="020B0604020202020204" pitchFamily="34" charset="0"/>
              <a:buChar char="•"/>
              <a:tabLst>
                <a:tab pos="457200" algn="l"/>
              </a:tabLst>
            </a:pPr>
            <a:endParaRPr lang="de-CH" dirty="0"/>
          </a:p>
          <a:p>
            <a:pPr marL="285750" indent="-285750">
              <a:buFont typeface="Arial,Sans-Serif" panose="020B0604020202020204" pitchFamily="34" charset="0"/>
              <a:buChar char="•"/>
              <a:tabLst>
                <a:tab pos="457200" algn="l"/>
              </a:tabLst>
            </a:pPr>
            <a:r>
              <a:rPr lang="de-CH" dirty="0"/>
              <a:t>Vor zweieinhalb Jahren Amt angetreten im Wissen um diese Herausforderungen und im Wissen, dass wir uns verändern müssen. </a:t>
            </a:r>
          </a:p>
          <a:p>
            <a:pPr marL="285750" indent="-285750">
              <a:buFont typeface="Arial,Sans-Serif" panose="020B0604020202020204" pitchFamily="34" charset="0"/>
              <a:buChar char="•"/>
              <a:tabLst>
                <a:tab pos="457200" algn="l"/>
              </a:tabLst>
            </a:pPr>
            <a:endParaRPr lang="de-CH" dirty="0"/>
          </a:p>
          <a:p>
            <a:pPr marL="285750" indent="-285750">
              <a:buFont typeface="Arial,Sans-Serif" panose="020B0604020202020204" pitchFamily="34" charset="0"/>
              <a:buChar char="•"/>
              <a:tabLst>
                <a:tab pos="457200" algn="l"/>
              </a:tabLst>
            </a:pPr>
            <a:r>
              <a:rPr lang="de-CH" b="1" dirty="0"/>
              <a:t>Prämisse: Sparen ist aber keine Vision</a:t>
            </a:r>
            <a:r>
              <a:rPr lang="de-CH" dirty="0"/>
              <a:t>. Veränderungsprozess angestossen auch mit Ziel, aus der Spirale der jährlichen Sparrunden rauszukommen. </a:t>
            </a:r>
            <a:endParaRPr lang="en-US" dirty="0"/>
          </a:p>
          <a:p>
            <a:pPr marL="0" indent="0">
              <a:buFont typeface="Arial,Sans-Serif" panose="020B0604020202020204" pitchFamily="34" charset="0"/>
              <a:buNone/>
              <a:tabLst>
                <a:tab pos="457200" algn="l"/>
              </a:tabLst>
            </a:pPr>
            <a:endParaRPr lang="de-CH" dirty="0"/>
          </a:p>
          <a:p>
            <a:pPr marL="285750" indent="-285750">
              <a:buFont typeface="Arial,Sans-Serif" panose="020B0604020202020204" pitchFamily="34" charset="0"/>
              <a:buChar char="•"/>
              <a:tabLst>
                <a:tab pos="457200" algn="l"/>
              </a:tabLst>
            </a:pPr>
            <a:endParaRPr lang="de-CH" dirty="0"/>
          </a:p>
        </p:txBody>
      </p:sp>
      <p:sp>
        <p:nvSpPr>
          <p:cNvPr id="4" name="Foliennummernplatzhalter 3"/>
          <p:cNvSpPr>
            <a:spLocks noGrp="1"/>
          </p:cNvSpPr>
          <p:nvPr>
            <p:ph type="sldNum" sz="quarter" idx="5"/>
          </p:nvPr>
        </p:nvSpPr>
        <p:spPr/>
        <p:txBody>
          <a:bodyPr/>
          <a:lstStyle/>
          <a:p>
            <a:fld id="{6027DA6F-78A6-4185-8368-F42763C49D81}" type="slidenum">
              <a:rPr lang="de-CH" smtClean="0"/>
              <a:t>2</a:t>
            </a:fld>
            <a:endParaRPr lang="de-CH"/>
          </a:p>
        </p:txBody>
      </p:sp>
    </p:spTree>
    <p:extLst>
      <p:ext uri="{BB962C8B-B14F-4D97-AF65-F5344CB8AC3E}">
        <p14:creationId xmlns:p14="http://schemas.microsoft.com/office/powerpoint/2010/main" val="266848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02025" y="1200150"/>
            <a:ext cx="3067050" cy="1725613"/>
          </a:xfrm>
        </p:spPr>
      </p:sp>
      <p:sp>
        <p:nvSpPr>
          <p:cNvPr id="3" name="Notizenplatzhalter 2"/>
          <p:cNvSpPr>
            <a:spLocks noGrp="1"/>
          </p:cNvSpPr>
          <p:nvPr>
            <p:ph type="body" idx="1"/>
          </p:nvPr>
        </p:nvSpPr>
        <p:spPr/>
        <p:txBody>
          <a:bodyPr/>
          <a:lstStyle/>
          <a:p>
            <a:pPr marL="285750" indent="-285750">
              <a:buFont typeface="Arial,Sans-Serif" panose="020B0604020202020204" pitchFamily="34" charset="0"/>
              <a:buChar char="•"/>
              <a:tabLst>
                <a:tab pos="457200" algn="l"/>
              </a:tabLst>
            </a:pPr>
            <a:r>
              <a:rPr lang="de-CH"/>
              <a:t>Deshalb: Im Herbst 2019 Start des </a:t>
            </a:r>
            <a:r>
              <a:rPr lang="de-CH" b="1"/>
              <a:t>Strategieprozesses «SRF 2024». </a:t>
            </a:r>
          </a:p>
          <a:p>
            <a:pPr marL="285750" indent="-285750">
              <a:buFont typeface="Arial,Sans-Serif" panose="020B0604020202020204" pitchFamily="34" charset="0"/>
              <a:buChar char="•"/>
              <a:tabLst>
                <a:tab pos="457200" algn="l"/>
              </a:tabLst>
            </a:pPr>
            <a:endParaRPr lang="de-CH"/>
          </a:p>
          <a:p>
            <a:pPr marL="285750" indent="-285750">
              <a:buFont typeface="Arial,Sans-Serif" panose="020B0604020202020204" pitchFamily="34" charset="0"/>
              <a:buChar char="•"/>
              <a:tabLst>
                <a:tab pos="457200" algn="l"/>
              </a:tabLst>
            </a:pPr>
            <a:r>
              <a:rPr lang="de-CH"/>
              <a:t>Anspruch: </a:t>
            </a:r>
            <a:r>
              <a:rPr lang="de-CH" b="1"/>
              <a:t>SRF für die digitale Zukunft fit </a:t>
            </a:r>
            <a:r>
              <a:rPr lang="de-CH"/>
              <a:t>zu machen. </a:t>
            </a:r>
          </a:p>
          <a:p>
            <a:pPr marL="285750" indent="-285750">
              <a:buFont typeface="Arial,Sans-Serif" panose="020B0604020202020204" pitchFamily="34" charset="0"/>
              <a:buChar char="•"/>
              <a:tabLst>
                <a:tab pos="457200" algn="l"/>
              </a:tabLst>
            </a:pPr>
            <a:endParaRPr lang="de-CH"/>
          </a:p>
          <a:p>
            <a:pPr marL="285750" indent="-285750">
              <a:buFont typeface="Arial,Sans-Serif" panose="020B0604020202020204" pitchFamily="34" charset="0"/>
              <a:buChar char="•"/>
              <a:tabLst>
                <a:tab pos="457200" algn="l"/>
              </a:tabLst>
            </a:pPr>
            <a:r>
              <a:rPr lang="de-CH"/>
              <a:t>Gleichzeitig: </a:t>
            </a:r>
            <a:r>
              <a:rPr lang="de-CH" b="1"/>
              <a:t>Realistischer Finanzrahmen</a:t>
            </a:r>
            <a:r>
              <a:rPr lang="de-CH"/>
              <a:t>, damit wir keine jährlichen Sparrunden mehr haben. </a:t>
            </a:r>
          </a:p>
          <a:p>
            <a:pPr marL="285750" indent="-285750">
              <a:buFont typeface="Arial,Sans-Serif" panose="020B0604020202020204" pitchFamily="34" charset="0"/>
              <a:buChar char="•"/>
              <a:tabLst>
                <a:tab pos="457200" algn="l"/>
              </a:tabLst>
            </a:pPr>
            <a:endParaRPr lang="de-CH"/>
          </a:p>
          <a:p>
            <a:pPr marL="285750" indent="-285750">
              <a:buFont typeface="Arial,Sans-Serif" panose="020B0604020202020204" pitchFamily="34" charset="0"/>
              <a:buChar char="•"/>
              <a:tabLst>
                <a:tab pos="457200" algn="l"/>
              </a:tabLst>
            </a:pPr>
            <a:r>
              <a:rPr lang="de-CH"/>
              <a:t>Gemacht auf ersten Blick aus Position der Stärke. Unser alteingesessenes Geschäftsmodell, das traditionelle Radio und Fernsehen, das läuft immer noch sehr gut. </a:t>
            </a:r>
          </a:p>
          <a:p>
            <a:endParaRPr lang="de-CH" sz="1500" b="0" i="0" kern="1200">
              <a:solidFill>
                <a:schemeClr val="tx1"/>
              </a:solidFill>
              <a:effectLst/>
              <a:latin typeface="+mn-lt"/>
              <a:ea typeface="+mn-ea"/>
              <a:cs typeface="+mn-cs"/>
            </a:endParaRP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3</a:t>
            </a:fld>
            <a:endParaRPr lang="de-CH"/>
          </a:p>
        </p:txBody>
      </p:sp>
    </p:spTree>
    <p:extLst>
      <p:ext uri="{BB962C8B-B14F-4D97-AF65-F5344CB8AC3E}">
        <p14:creationId xmlns:p14="http://schemas.microsoft.com/office/powerpoint/2010/main" val="37170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6503" indent="-456503" defTabSz="730404" rtl="0">
              <a:buFont typeface="Arial" panose="020B0604020202020204" pitchFamily="34" charset="0"/>
              <a:buChar char="•"/>
              <a:defRPr/>
            </a:pPr>
            <a:r>
              <a:rPr lang="de-CH" sz="1500" dirty="0">
                <a:latin typeface="Arial" panose="020B0604020202020204" pitchFamily="34" charset="0"/>
                <a:cs typeface="Arial" panose="020B0604020202020204" pitchFamily="34" charset="0"/>
              </a:rPr>
              <a:t>Immer wieder hört man: «</a:t>
            </a:r>
            <a:r>
              <a:rPr lang="de-CH" sz="1500" b="1" dirty="0">
                <a:latin typeface="Arial" panose="020B0604020202020204" pitchFamily="34" charset="0"/>
                <a:cs typeface="Arial" panose="020B0604020202020204" pitchFamily="34" charset="0"/>
              </a:rPr>
              <a:t>Fernsehen ist ein Auslaufmodell</a:t>
            </a:r>
            <a:r>
              <a:rPr lang="de-CH" sz="1500" dirty="0">
                <a:latin typeface="Arial" panose="020B0604020202020204" pitchFamily="34" charset="0"/>
                <a:cs typeface="Arial" panose="020B0604020202020204" pitchFamily="34" charset="0"/>
              </a:rPr>
              <a:t>» oder sogar: </a:t>
            </a:r>
            <a:r>
              <a:rPr lang="de-CH" sz="1500" b="1" dirty="0">
                <a:latin typeface="Arial" panose="020B0604020202020204" pitchFamily="34" charset="0"/>
                <a:cs typeface="Arial" panose="020B0604020202020204" pitchFamily="34" charset="0"/>
              </a:rPr>
              <a:t>«Fernsehen ist tot»</a:t>
            </a:r>
            <a:r>
              <a:rPr lang="de-CH" sz="1500" dirty="0">
                <a:latin typeface="Arial" panose="020B0604020202020204" pitchFamily="34" charset="0"/>
                <a:cs typeface="Arial" panose="020B0604020202020204" pitchFamily="34" charset="0"/>
              </a:rPr>
              <a:t>.</a:t>
            </a:r>
            <a:r>
              <a:rPr lang="de-CH" sz="1500" b="1" dirty="0">
                <a:latin typeface="Arial" panose="020B0604020202020204" pitchFamily="34" charset="0"/>
                <a:cs typeface="Arial" panose="020B0604020202020204" pitchFamily="34" charset="0"/>
              </a:rPr>
              <a:t> </a:t>
            </a:r>
          </a:p>
          <a:p>
            <a:pPr defTabSz="730404" rtl="0">
              <a:defRPr/>
            </a:pPr>
            <a:endParaRPr lang="de-CH" sz="1500" dirty="0">
              <a:latin typeface="Arial" panose="020B0604020202020204" pitchFamily="34" charset="0"/>
              <a:cs typeface="Arial" panose="020B0604020202020204" pitchFamily="34" charset="0"/>
            </a:endParaRPr>
          </a:p>
          <a:p>
            <a:pPr marL="456503" indent="-456503" defTabSz="730404" rtl="0">
              <a:buFont typeface="Arial" panose="020B0604020202020204" pitchFamily="34" charset="0"/>
              <a:buChar char="•"/>
              <a:defRPr/>
            </a:pPr>
            <a:r>
              <a:rPr lang="de-CH" sz="1500" dirty="0">
                <a:latin typeface="Arial" panose="020B0604020202020204" pitchFamily="34" charset="0"/>
                <a:cs typeface="Arial" panose="020B0604020202020204" pitchFamily="34" charset="0"/>
              </a:rPr>
              <a:t>Zahlen sprechen andere Sprache </a:t>
            </a:r>
            <a:r>
              <a:rPr lang="de-CH" sz="1500" b="1" dirty="0">
                <a:latin typeface="Arial" panose="020B0604020202020204" pitchFamily="34" charset="0"/>
                <a:cs typeface="Arial" panose="020B0604020202020204" pitchFamily="34" charset="0"/>
              </a:rPr>
              <a:t>[KLICKEN]</a:t>
            </a:r>
            <a:r>
              <a:rPr lang="de-CH" sz="1500" dirty="0">
                <a:latin typeface="Arial" panose="020B0604020202020204" pitchFamily="34" charset="0"/>
                <a:cs typeface="Arial" panose="020B0604020202020204" pitchFamily="34" charset="0"/>
              </a:rPr>
              <a:t>: </a:t>
            </a:r>
            <a:r>
              <a:rPr lang="de-CH" sz="1500" b="1" dirty="0">
                <a:latin typeface="Arial" panose="020B0604020202020204" pitchFamily="34" charset="0"/>
                <a:ea typeface="Calibri" charset="0"/>
                <a:cs typeface="Arial" panose="020B0604020202020204" pitchFamily="34" charset="0"/>
              </a:rPr>
              <a:t>Fernsehen ist bei SRF nach wie vor der mit Abstand reichweitenstärkste Kanal</a:t>
            </a:r>
            <a:r>
              <a:rPr lang="de-CH" sz="1500" dirty="0">
                <a:latin typeface="Arial" panose="020B0604020202020204" pitchFamily="34" charset="0"/>
                <a:ea typeface="Calibri" charset="0"/>
                <a:cs typeface="Arial" panose="020B0604020202020204" pitchFamily="34" charset="0"/>
              </a:rPr>
              <a:t>. Mit SRF 1, SRF zwei und SRF info zusammen erreichen wir </a:t>
            </a:r>
            <a:r>
              <a:rPr lang="de-CH" sz="1500" b="1" dirty="0">
                <a:latin typeface="Arial" panose="020B0604020202020204" pitchFamily="34" charset="0"/>
                <a:ea typeface="Calibri" charset="0"/>
                <a:cs typeface="Arial" panose="020B0604020202020204" pitchFamily="34" charset="0"/>
              </a:rPr>
              <a:t>in der Primetime am Abend über 41 Prozent Marktanteil </a:t>
            </a:r>
            <a:r>
              <a:rPr lang="de-CH" sz="1500" dirty="0">
                <a:latin typeface="Arial" panose="020B0604020202020204" pitchFamily="34" charset="0"/>
                <a:ea typeface="Calibri" charset="0"/>
                <a:cs typeface="Arial" panose="020B0604020202020204" pitchFamily="34" charset="0"/>
              </a:rPr>
              <a:t>– und sind damit klarer Marktführer in der Deutschschweiz. </a:t>
            </a:r>
          </a:p>
          <a:p>
            <a:pPr marL="456503" indent="-456503" defTabSz="730404" rtl="0">
              <a:buFont typeface="Arial" panose="020B0604020202020204" pitchFamily="34" charset="0"/>
              <a:buChar char="•"/>
              <a:defRPr/>
            </a:pPr>
            <a:endParaRPr lang="de-CH" sz="1500" dirty="0">
              <a:latin typeface="Arial" panose="020B0604020202020204" pitchFamily="34" charset="0"/>
              <a:ea typeface="Calibri" charset="0"/>
              <a:cs typeface="Arial" panose="020B0604020202020204" pitchFamily="34" charset="0"/>
            </a:endParaRPr>
          </a:p>
          <a:p>
            <a:pPr marL="456503" indent="-456503" defTabSz="730404" rtl="0">
              <a:buFont typeface="Arial" panose="020B0604020202020204" pitchFamily="34" charset="0"/>
              <a:buChar char="•"/>
              <a:defRPr/>
            </a:pPr>
            <a:r>
              <a:rPr lang="de-CH" sz="1500" b="1" dirty="0">
                <a:latin typeface="Arial" panose="020B0604020202020204" pitchFamily="34" charset="0"/>
                <a:ea typeface="Calibri" charset="0"/>
                <a:cs typeface="Arial" panose="020B0604020202020204" pitchFamily="34" charset="0"/>
              </a:rPr>
              <a:t>Die «Tagesschau» erreichte im Corona-Jahr 2020 62x mehr als eine Million Zuschauende. </a:t>
            </a:r>
            <a:r>
              <a:rPr lang="de-CH" sz="1500" b="0" dirty="0">
                <a:latin typeface="Arial" panose="020B0604020202020204" pitchFamily="34" charset="0"/>
                <a:ea typeface="Calibri" charset="0"/>
                <a:cs typeface="Arial" panose="020B0604020202020204" pitchFamily="34" charset="0"/>
              </a:rPr>
              <a:t>An einzelnen Tagen gar fast 1,5 Millionen. </a:t>
            </a:r>
            <a:r>
              <a:rPr lang="de-CH" sz="1500" b="1" dirty="0">
                <a:latin typeface="Arial" panose="020B0604020202020204" pitchFamily="34" charset="0"/>
                <a:ea typeface="Calibri" charset="0"/>
                <a:cs typeface="Arial" panose="020B0604020202020204" pitchFamily="34" charset="0"/>
              </a:rPr>
              <a:t>[KLICKEN] Ähnlich hoch </a:t>
            </a:r>
            <a:r>
              <a:rPr lang="de-CH" sz="1500" b="0" dirty="0">
                <a:latin typeface="Arial" panose="020B0604020202020204" pitchFamily="34" charset="0"/>
                <a:ea typeface="Calibri" charset="0"/>
                <a:cs typeface="Arial" panose="020B0604020202020204" pitchFamily="34" charset="0"/>
              </a:rPr>
              <a:t>sind auch die Zahlen von den </a:t>
            </a:r>
            <a:r>
              <a:rPr lang="de-CH" sz="1500" b="1" dirty="0">
                <a:latin typeface="Arial" panose="020B0604020202020204" pitchFamily="34" charset="0"/>
                <a:ea typeface="Calibri" charset="0"/>
                <a:cs typeface="Arial" panose="020B0604020202020204" pitchFamily="34" charset="0"/>
              </a:rPr>
              <a:t>Schweizer Spielen an der Fussball-EM </a:t>
            </a:r>
            <a:r>
              <a:rPr lang="de-CH" sz="1500" b="0" dirty="0">
                <a:latin typeface="Arial" panose="020B0604020202020204" pitchFamily="34" charset="0"/>
                <a:ea typeface="Calibri" charset="0"/>
                <a:cs typeface="Arial" panose="020B0604020202020204" pitchFamily="34" charset="0"/>
              </a:rPr>
              <a:t>– an die 1.5 </a:t>
            </a:r>
            <a:r>
              <a:rPr lang="de-CH" sz="1500" b="0" dirty="0" err="1">
                <a:latin typeface="Arial" panose="020B0604020202020204" pitchFamily="34" charset="0"/>
                <a:ea typeface="Calibri" charset="0"/>
                <a:cs typeface="Arial" panose="020B0604020202020204" pitchFamily="34" charset="0"/>
              </a:rPr>
              <a:t>Mio</a:t>
            </a:r>
            <a:r>
              <a:rPr lang="de-CH" sz="1500" b="0" dirty="0">
                <a:latin typeface="Arial" panose="020B0604020202020204" pitchFamily="34" charset="0"/>
                <a:ea typeface="Calibri" charset="0"/>
                <a:cs typeface="Arial" panose="020B0604020202020204" pitchFamily="34" charset="0"/>
              </a:rPr>
              <a:t> Zuschauende haben im Juni mitgefiebert. </a:t>
            </a:r>
            <a:endParaRPr lang="de-CH" sz="1500" dirty="0">
              <a:latin typeface="Arial" panose="020B0604020202020204" pitchFamily="34" charset="0"/>
              <a:cs typeface="Arial" panose="020B0604020202020204" pitchFamily="34" charset="0"/>
            </a:endParaRPr>
          </a:p>
          <a:p>
            <a:endParaRPr lang="de-CH" dirty="0"/>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4</a:t>
            </a:fld>
            <a:endParaRPr lang="de-CH"/>
          </a:p>
        </p:txBody>
      </p:sp>
    </p:spTree>
    <p:extLst>
      <p:ext uri="{BB962C8B-B14F-4D97-AF65-F5344CB8AC3E}">
        <p14:creationId xmlns:p14="http://schemas.microsoft.com/office/powerpoint/2010/main" val="124351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90688" y="2255838"/>
            <a:ext cx="7140575" cy="4017962"/>
          </a:xfrm>
        </p:spPr>
      </p:sp>
      <p:sp>
        <p:nvSpPr>
          <p:cNvPr id="3" name="Notizenplatzhalter 2"/>
          <p:cNvSpPr>
            <a:spLocks noGrp="1"/>
          </p:cNvSpPr>
          <p:nvPr>
            <p:ph type="body" idx="1"/>
          </p:nvPr>
        </p:nvSpPr>
        <p:spPr>
          <a:xfrm>
            <a:off x="303254" y="7670040"/>
            <a:ext cx="6899468" cy="15366316"/>
          </a:xfrm>
        </p:spPr>
        <p:txBody>
          <a:bodyPr/>
          <a:lstStyle/>
          <a:p>
            <a:pPr marL="456175" indent="-456175" defTabSz="730404" rtl="0">
              <a:buFont typeface="Arial" panose="020B0604020202020204" pitchFamily="34" charset="0"/>
              <a:buChar char="•"/>
              <a:defRPr/>
            </a:pPr>
            <a:r>
              <a:rPr lang="de-CH" sz="1500" dirty="0">
                <a:latin typeface="Arial" panose="020B0604020202020204" pitchFamily="34" charset="0"/>
                <a:cs typeface="Arial" panose="020B0604020202020204" pitchFamily="34" charset="0"/>
              </a:rPr>
              <a:t>Auch das </a:t>
            </a:r>
            <a:r>
              <a:rPr lang="de-CH" sz="1500" b="1" dirty="0">
                <a:latin typeface="Arial" panose="020B0604020202020204" pitchFamily="34" charset="0"/>
                <a:cs typeface="Arial" panose="020B0604020202020204" pitchFamily="34" charset="0"/>
              </a:rPr>
              <a:t>Radio </a:t>
            </a:r>
            <a:r>
              <a:rPr lang="de-CH" sz="1500" dirty="0">
                <a:latin typeface="Arial" panose="020B0604020202020204" pitchFamily="34" charset="0"/>
                <a:cs typeface="Arial" panose="020B0604020202020204" pitchFamily="34" charset="0"/>
              </a:rPr>
              <a:t>ist nach wie vor für sehr viele Menschen ein ganz wichtiger Begleiter im Alltag. </a:t>
            </a:r>
            <a:r>
              <a:rPr lang="de-CH" sz="1500" b="1" dirty="0">
                <a:latin typeface="Arial" panose="020B0604020202020204" pitchFamily="34" charset="0"/>
                <a:ea typeface="Calibri" charset="0"/>
                <a:cs typeface="Arial" panose="020B0604020202020204" pitchFamily="34" charset="0"/>
              </a:rPr>
              <a:t>[KLICKEN] </a:t>
            </a:r>
            <a:endParaRPr lang="de-CH" sz="1500" dirty="0">
              <a:latin typeface="Arial" panose="020B0604020202020204" pitchFamily="34" charset="0"/>
              <a:cs typeface="Arial" panose="020B0604020202020204" pitchFamily="34" charset="0"/>
            </a:endParaRPr>
          </a:p>
          <a:p>
            <a:pPr marL="456503" indent="-456503" defTabSz="730404" rtl="0">
              <a:buFont typeface="Arial" panose="020B0604020202020204" pitchFamily="34" charset="0"/>
              <a:buChar char="•"/>
              <a:defRPr/>
            </a:pPr>
            <a:endParaRPr lang="de-CH" sz="1500" dirty="0">
              <a:highlight>
                <a:srgbClr val="FFFF00"/>
              </a:highlight>
              <a:latin typeface="Arial" panose="020B0604020202020204" pitchFamily="34" charset="0"/>
              <a:cs typeface="Arial" panose="020B0604020202020204" pitchFamily="34" charset="0"/>
            </a:endParaRPr>
          </a:p>
          <a:p>
            <a:pPr marL="456175" indent="-456175" defTabSz="730404" rtl="0">
              <a:buFont typeface="Arial" panose="020B0604020202020204" pitchFamily="34" charset="0"/>
              <a:buChar char="•"/>
              <a:defRPr/>
            </a:pPr>
            <a:r>
              <a:rPr lang="de-CH" sz="1500" b="1" dirty="0">
                <a:latin typeface="Arial" panose="020B0604020202020204" pitchFamily="34" charset="0"/>
                <a:cs typeface="Arial" panose="020B0604020202020204" pitchFamily="34" charset="0"/>
              </a:rPr>
              <a:t>Jeden Tag </a:t>
            </a:r>
            <a:r>
              <a:rPr lang="de-CH" sz="1500" dirty="0">
                <a:latin typeface="Arial" panose="020B0604020202020204" pitchFamily="34" charset="0"/>
                <a:cs typeface="Arial" panose="020B0604020202020204" pitchFamily="34" charset="0"/>
              </a:rPr>
              <a:t>hören uns </a:t>
            </a:r>
            <a:r>
              <a:rPr lang="de-CH" sz="1500" b="1" dirty="0">
                <a:latin typeface="Arial" panose="020B0604020202020204" pitchFamily="34" charset="0"/>
                <a:cs typeface="Arial" panose="020B0604020202020204" pitchFamily="34" charset="0"/>
              </a:rPr>
              <a:t>2,4 Millionen </a:t>
            </a:r>
            <a:r>
              <a:rPr lang="de-CH" sz="1500" dirty="0">
                <a:latin typeface="Arial" panose="020B0604020202020204" pitchFamily="34" charset="0"/>
                <a:cs typeface="Arial" panose="020B0604020202020204" pitchFamily="34" charset="0"/>
              </a:rPr>
              <a:t>Deutschschweizerinnen und Deutschschweizer. In der zuhörerstärksten Radiozeit am Tag – am Morgen von 6 bis 9 Uhr – schalten </a:t>
            </a:r>
            <a:r>
              <a:rPr lang="de-CH" sz="1500" b="1" dirty="0">
                <a:latin typeface="Arial" panose="020B0604020202020204" pitchFamily="34" charset="0"/>
                <a:cs typeface="Arial" panose="020B0604020202020204" pitchFamily="34" charset="0"/>
              </a:rPr>
              <a:t>über 61 Prozent </a:t>
            </a:r>
            <a:r>
              <a:rPr lang="de-CH" sz="1500" dirty="0">
                <a:latin typeface="Arial" panose="020B0604020202020204" pitchFamily="34" charset="0"/>
                <a:cs typeface="Arial" panose="020B0604020202020204" pitchFamily="34" charset="0"/>
              </a:rPr>
              <a:t>von allen Radiohörerinnen und -hörern einen der sechs SRF-Radiosender ein. </a:t>
            </a:r>
          </a:p>
          <a:p>
            <a:pPr marL="456503" indent="-456503" defTabSz="730404" rtl="0">
              <a:buFont typeface="Arial" panose="020B0604020202020204" pitchFamily="34" charset="0"/>
              <a:buChar char="•"/>
              <a:defRPr/>
            </a:pPr>
            <a:endParaRPr lang="de-CH" sz="1500" dirty="0">
              <a:latin typeface="Arial" panose="020B0604020202020204" pitchFamily="34" charset="0"/>
              <a:cs typeface="Arial" panose="020B0604020202020204" pitchFamily="34" charset="0"/>
            </a:endParaRPr>
          </a:p>
          <a:p>
            <a:pPr marL="456175" indent="-456175" defTabSz="730404" rtl="0">
              <a:buFont typeface="Arial" panose="020B0604020202020204" pitchFamily="34" charset="0"/>
              <a:buChar char="•"/>
              <a:defRPr/>
            </a:pPr>
            <a:r>
              <a:rPr lang="de-CH" sz="1500" dirty="0">
                <a:latin typeface="Arial" panose="020B0604020202020204" pitchFamily="34" charset="0"/>
                <a:cs typeface="Arial" panose="020B0604020202020204" pitchFamily="34" charset="0"/>
              </a:rPr>
              <a:t>Sie sehen: </a:t>
            </a:r>
            <a:r>
              <a:rPr lang="de-CH" sz="1500" b="1" dirty="0">
                <a:latin typeface="Arial" panose="020B0604020202020204" pitchFamily="34" charset="0"/>
                <a:cs typeface="Arial" panose="020B0604020202020204" pitchFamily="34" charset="0"/>
              </a:rPr>
              <a:t>Radio und Fernsehen sind durchaus noch lebendig und werden es auch noch eine ganze Weile lang bleiben – </a:t>
            </a:r>
            <a:r>
              <a:rPr lang="de-CH" sz="1500" dirty="0">
                <a:latin typeface="Arial" panose="020B0604020202020204" pitchFamily="34" charset="0"/>
                <a:cs typeface="Arial" panose="020B0604020202020204" pitchFamily="34" charset="0"/>
              </a:rPr>
              <a:t>sofern sie sich weiter entwickeln. </a:t>
            </a:r>
          </a:p>
          <a:p>
            <a:pPr marL="0" indent="0" defTabSz="730404">
              <a:buFont typeface="Arial" panose="020B0604020202020204" pitchFamily="34" charset="0"/>
              <a:buNone/>
              <a:defRPr/>
            </a:pPr>
            <a:endParaRPr lang="de-CH" sz="1500" kern="1200" dirty="0">
              <a:solidFill>
                <a:schemeClr val="tx1"/>
              </a:solidFill>
              <a:latin typeface="Arial"/>
              <a:ea typeface="+mn-ea"/>
              <a:cs typeface="Arial"/>
            </a:endParaRPr>
          </a:p>
          <a:p>
            <a:pPr marL="455930" indent="-455930" defTabSz="730404">
              <a:buFont typeface="Arial" panose="020B0604020202020204" pitchFamily="34" charset="0"/>
              <a:buChar char="•"/>
              <a:defRPr/>
            </a:pPr>
            <a:r>
              <a:rPr lang="de-CH" sz="1500" kern="1200" dirty="0">
                <a:solidFill>
                  <a:schemeClr val="tx1"/>
                </a:solidFill>
                <a:latin typeface="Arial"/>
                <a:ea typeface="+mn-ea"/>
                <a:cs typeface="Arial"/>
              </a:rPr>
              <a:t>Trotz toller Zahlen: Auf Erfolg beim Stammpublikum dürfen wir uns nicht ausruhen. </a:t>
            </a:r>
          </a:p>
          <a:p>
            <a:pPr marL="455930" indent="-455930" defTabSz="730404">
              <a:buFont typeface="Arial" panose="020B0604020202020204" pitchFamily="34" charset="0"/>
              <a:buChar char="•"/>
              <a:defRPr/>
            </a:pPr>
            <a:endParaRPr lang="de-CH" sz="1500" kern="1200" dirty="0">
              <a:solidFill>
                <a:schemeClr val="tx1"/>
              </a:solidFill>
              <a:latin typeface="Arial"/>
              <a:ea typeface="+mn-ea"/>
              <a:cs typeface="Arial"/>
            </a:endParaRPr>
          </a:p>
          <a:p>
            <a:pPr marL="455930" indent="-455930" defTabSz="730404">
              <a:buFont typeface="Arial" panose="020B0604020202020204" pitchFamily="34" charset="0"/>
              <a:buChar char="•"/>
              <a:defRPr/>
            </a:pPr>
            <a:r>
              <a:rPr lang="de-CH" dirty="0"/>
              <a:t>Die </a:t>
            </a:r>
            <a:r>
              <a:rPr lang="de-CH" b="1" dirty="0"/>
              <a:t>veränderte Mediennutzung bringt für uns grosse Herausforderungen</a:t>
            </a:r>
            <a:r>
              <a:rPr lang="de-CH" dirty="0"/>
              <a:t> mit sich, denen wir uns heute stellen müssen, damit wir in Zukunft noch relevant sind. </a:t>
            </a:r>
          </a:p>
          <a:p>
            <a:pPr marL="0" indent="0" defTabSz="730404">
              <a:buFont typeface="Arial" panose="020B0604020202020204" pitchFamily="34" charset="0"/>
              <a:buNone/>
              <a:defRPr/>
            </a:pPr>
            <a:endParaRPr lang="de-CH"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591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02025" y="1200150"/>
            <a:ext cx="3067050" cy="1725613"/>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100" dirty="0"/>
              <a:t>Ganz am Anfang von SRF 2024 haben wir die Nutzung unserer Radio-, Fernseh- und Onlineangebote sehr detailliert analysiert. </a:t>
            </a:r>
            <a:r>
              <a:rPr lang="de-CH" sz="1100" b="1" dirty="0"/>
              <a:t>Differenzierteres Bild</a:t>
            </a:r>
            <a:r>
              <a:rPr lang="de-CH" sz="1100" dirty="0"/>
              <a:t>: </a:t>
            </a:r>
            <a:endParaRPr lang="de-CH" sz="1100" b="0" dirty="0"/>
          </a:p>
          <a:p>
            <a:pPr marL="171450" indent="-171450">
              <a:buFont typeface="Arial" panose="020B0604020202020204" pitchFamily="34" charset="0"/>
              <a:buChar char="•"/>
            </a:pPr>
            <a:endParaRPr lang="de-CH" sz="1100" b="1" dirty="0"/>
          </a:p>
          <a:p>
            <a:pPr marL="171450" indent="-171450">
              <a:buFont typeface="Arial" panose="020B0604020202020204" pitchFamily="34" charset="0"/>
              <a:buChar char="•"/>
            </a:pPr>
            <a:r>
              <a:rPr lang="de-CH" sz="1100" kern="1200" dirty="0">
                <a:solidFill>
                  <a:schemeClr val="tx1"/>
                </a:solidFill>
                <a:effectLst/>
                <a:latin typeface="+mn-lt"/>
                <a:ea typeface="+mn-ea"/>
                <a:cs typeface="+mn-cs"/>
              </a:rPr>
              <a:t>Die hier dargestellten </a:t>
            </a:r>
            <a:r>
              <a:rPr lang="de-CH" sz="1100" b="1" kern="1200" dirty="0">
                <a:solidFill>
                  <a:schemeClr val="tx1"/>
                </a:solidFill>
                <a:effectLst/>
                <a:latin typeface="+mn-lt"/>
                <a:ea typeface="+mn-ea"/>
                <a:cs typeface="+mn-cs"/>
              </a:rPr>
              <a:t>vier Altersgruppen sind in etwa gleich gross</a:t>
            </a:r>
            <a:r>
              <a:rPr lang="de-CH" sz="1100" kern="1200" dirty="0">
                <a:solidFill>
                  <a:schemeClr val="tx1"/>
                </a:solidFill>
                <a:effectLst/>
                <a:latin typeface="+mn-lt"/>
                <a:ea typeface="+mn-ea"/>
                <a:cs typeface="+mn-cs"/>
              </a:rPr>
              <a:t>. Wir haben die </a:t>
            </a:r>
            <a:r>
              <a:rPr lang="de-CH" sz="1100" b="1" kern="1200" dirty="0">
                <a:solidFill>
                  <a:schemeClr val="tx1"/>
                </a:solidFill>
                <a:effectLst/>
                <a:latin typeface="+mn-lt"/>
                <a:ea typeface="+mn-ea"/>
                <a:cs typeface="+mn-cs"/>
              </a:rPr>
              <a:t>tägliche SRF-Nutzung analysiert</a:t>
            </a:r>
            <a:r>
              <a:rPr lang="de-CH" sz="1100" kern="1200" dirty="0">
                <a:solidFill>
                  <a:schemeClr val="tx1"/>
                </a:solidFill>
                <a:effectLst/>
                <a:latin typeface="+mn-lt"/>
                <a:ea typeface="+mn-ea"/>
                <a:cs typeface="+mn-cs"/>
              </a:rPr>
              <a:t>, weil diese Auskunft darüber gibt, ob wir </a:t>
            </a:r>
            <a:r>
              <a:rPr lang="de-CH" sz="1100" b="1" kern="1200" dirty="0">
                <a:solidFill>
                  <a:schemeClr val="tx1"/>
                </a:solidFill>
                <a:effectLst/>
                <a:latin typeface="+mn-lt"/>
                <a:ea typeface="+mn-ea"/>
                <a:cs typeface="+mn-cs"/>
              </a:rPr>
              <a:t>im Alltag </a:t>
            </a:r>
            <a:r>
              <a:rPr lang="de-CH" sz="1100" kern="1200" dirty="0">
                <a:solidFill>
                  <a:schemeClr val="tx1"/>
                </a:solidFill>
                <a:effectLst/>
                <a:latin typeface="+mn-lt"/>
                <a:ea typeface="+mn-ea"/>
                <a:cs typeface="+mn-cs"/>
              </a:rPr>
              <a:t>der Schweizer Bevölkerung bedeutsam sind. </a:t>
            </a:r>
          </a:p>
          <a:p>
            <a:pPr marL="171450" indent="-171450">
              <a:buFont typeface="Arial" panose="020B0604020202020204" pitchFamily="34" charset="0"/>
              <a:buChar char="•"/>
            </a:pPr>
            <a:endParaRPr lang="de-CH" sz="1100" kern="1200" dirty="0">
              <a:solidFill>
                <a:schemeClr val="tx1"/>
              </a:solidFill>
              <a:effectLst/>
              <a:latin typeface="+mn-lt"/>
              <a:ea typeface="+mn-ea"/>
              <a:cs typeface="+mn-cs"/>
            </a:endParaRPr>
          </a:p>
          <a:p>
            <a:pPr marL="171450" indent="-171450">
              <a:buFont typeface="Arial" panose="020B0604020202020204" pitchFamily="34" charset="0"/>
              <a:buChar char="•"/>
            </a:pPr>
            <a:r>
              <a:rPr lang="de-CH" sz="1100" kern="1200" dirty="0">
                <a:solidFill>
                  <a:schemeClr val="tx1"/>
                </a:solidFill>
                <a:effectLst/>
                <a:latin typeface="+mn-lt"/>
                <a:ea typeface="+mn-ea"/>
                <a:cs typeface="+mn-cs"/>
              </a:rPr>
              <a:t>Die Grafik zeigt: </a:t>
            </a:r>
            <a:r>
              <a:rPr lang="de-CH" sz="1500" b="1" i="0" kern="1200" dirty="0">
                <a:solidFill>
                  <a:schemeClr val="tx1"/>
                </a:solidFill>
                <a:effectLst/>
                <a:latin typeface="+mn-lt"/>
                <a:ea typeface="+mn-ea"/>
                <a:cs typeface="+mn-cs"/>
              </a:rPr>
              <a:t>SRF spielt im täglichen Medienkonsum der Unter-45-Jährigen keine relevante Rolle</a:t>
            </a:r>
            <a:r>
              <a:rPr lang="de-CH" sz="1500" b="0" i="0" kern="1200" dirty="0">
                <a:solidFill>
                  <a:schemeClr val="tx1"/>
                </a:solidFill>
                <a:effectLst/>
                <a:latin typeface="+mn-lt"/>
                <a:ea typeface="+mn-ea"/>
                <a:cs typeface="+mn-cs"/>
              </a:rPr>
              <a:t>. </a:t>
            </a:r>
            <a:r>
              <a:rPr lang="de-CH" sz="1500" b="1" i="0" kern="1200" dirty="0">
                <a:solidFill>
                  <a:schemeClr val="tx1"/>
                </a:solidFill>
                <a:effectLst/>
                <a:latin typeface="+mn-lt"/>
                <a:ea typeface="+mn-ea"/>
                <a:cs typeface="+mn-cs"/>
              </a:rPr>
              <a:t>[KLICKEN] </a:t>
            </a:r>
            <a:r>
              <a:rPr lang="de-CH" sz="1500" b="0" i="0" kern="1200" dirty="0">
                <a:solidFill>
                  <a:schemeClr val="tx1"/>
                </a:solidFill>
                <a:effectLst/>
                <a:latin typeface="+mn-lt"/>
                <a:ea typeface="+mn-ea"/>
                <a:cs typeface="+mn-cs"/>
              </a:rPr>
              <a:t>Von der Altersgruppe 30-44J nutzen nur noch 20% das TV-Angebot von SRF täglich (Radio 25%, Online 28%). </a:t>
            </a:r>
          </a:p>
          <a:p>
            <a:pPr marL="171450" indent="-171450">
              <a:buFont typeface="Arial" panose="020B0604020202020204" pitchFamily="34" charset="0"/>
              <a:buChar char="•"/>
            </a:pPr>
            <a:endParaRPr lang="de-CH" sz="15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CH" sz="1500" b="1" i="0" kern="1200" dirty="0">
                <a:solidFill>
                  <a:schemeClr val="tx1"/>
                </a:solidFill>
                <a:effectLst/>
                <a:latin typeface="+mn-lt"/>
                <a:ea typeface="+mn-ea"/>
                <a:cs typeface="+mn-cs"/>
              </a:rPr>
              <a:t>[KLICKEN] Nicht nur ganz Junge</a:t>
            </a:r>
            <a:r>
              <a:rPr lang="de-CH" sz="1500" b="0" i="0" kern="1200" dirty="0">
                <a:solidFill>
                  <a:schemeClr val="tx1"/>
                </a:solidFill>
                <a:effectLst/>
                <a:latin typeface="+mn-lt"/>
                <a:ea typeface="+mn-ea"/>
                <a:cs typeface="+mn-cs"/>
              </a:rPr>
              <a:t>, Teenager, in deren Alltag SRF nicht mehr relevant ist. Es sind Menschen unter 45, die wir generell weniger gut erreichen als ältere Generationen. Also Menschen, die mitten im Berufsleben stehen, junge Familien. </a:t>
            </a:r>
          </a:p>
          <a:p>
            <a:pPr marL="171450" indent="-171450">
              <a:buFont typeface="Arial" panose="020B0604020202020204" pitchFamily="34" charset="0"/>
              <a:buChar char="•"/>
            </a:pPr>
            <a:endParaRPr lang="de-CH" sz="15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CH" sz="1500" b="0" i="0" kern="1200" dirty="0">
                <a:solidFill>
                  <a:schemeClr val="tx1"/>
                </a:solidFill>
                <a:effectLst/>
                <a:latin typeface="+mn-lt"/>
                <a:ea typeface="+mn-ea"/>
                <a:cs typeface="+mn-cs"/>
              </a:rPr>
              <a:t>Doch gerade im Bereich der Information ist die Alltagsrelevanz entscheidend, ansonsten verliert SRF mittelfristig seine </a:t>
            </a:r>
            <a:r>
              <a:rPr lang="de-CH" sz="1500" b="1" i="0" kern="1200" dirty="0">
                <a:solidFill>
                  <a:schemeClr val="tx1"/>
                </a:solidFill>
                <a:effectLst/>
                <a:latin typeface="+mn-lt"/>
                <a:ea typeface="+mn-ea"/>
                <a:cs typeface="+mn-cs"/>
              </a:rPr>
              <a:t>Legitimation für den Service Public</a:t>
            </a:r>
            <a:r>
              <a:rPr lang="de-CH" sz="1500" b="0" i="0" kern="1200" dirty="0">
                <a:solidFill>
                  <a:schemeClr val="tx1"/>
                </a:solidFill>
                <a:effectLst/>
                <a:latin typeface="+mn-lt"/>
                <a:ea typeface="+mn-ea"/>
                <a:cs typeface="+mn-cs"/>
              </a:rPr>
              <a:t>.</a:t>
            </a:r>
            <a:endParaRPr lang="de-CH" sz="1600" dirty="0"/>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6</a:t>
            </a:fld>
            <a:endParaRPr lang="de-CH"/>
          </a:p>
        </p:txBody>
      </p:sp>
    </p:spTree>
    <p:extLst>
      <p:ext uri="{BB962C8B-B14F-4D97-AF65-F5344CB8AC3E}">
        <p14:creationId xmlns:p14="http://schemas.microsoft.com/office/powerpoint/2010/main" val="2581895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02025" y="1200150"/>
            <a:ext cx="3067050" cy="1725613"/>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SRF ist ein </a:t>
            </a:r>
            <a:r>
              <a:rPr lang="de-CH" sz="1500" b="1" i="0" kern="1200" dirty="0">
                <a:solidFill>
                  <a:schemeClr val="tx1"/>
                </a:solidFill>
                <a:effectLst/>
                <a:latin typeface="+mn-lt"/>
                <a:ea typeface="+mn-ea"/>
                <a:cs typeface="+mn-cs"/>
              </a:rPr>
              <a:t>Medienunternehmen für alle </a:t>
            </a:r>
            <a:r>
              <a:rPr lang="de-CH" sz="1500" b="0" i="0" kern="1200" dirty="0">
                <a:solidFill>
                  <a:schemeClr val="tx1"/>
                </a:solidFill>
                <a:effectLst/>
                <a:latin typeface="+mn-lt"/>
                <a:ea typeface="+mn-ea"/>
                <a:cs typeface="+mn-cs"/>
              </a:rPr>
              <a:t>- alle zahlen Gebühren, alle haben ein Anrecht auf ein Angebot. Doch unsere Analyse zeigt: </a:t>
            </a:r>
            <a:r>
              <a:rPr lang="de-CH" sz="1500" b="1" i="0" kern="1200" dirty="0">
                <a:solidFill>
                  <a:schemeClr val="tx1"/>
                </a:solidFill>
                <a:effectLst/>
                <a:latin typeface="+mn-lt"/>
                <a:ea typeface="+mn-ea"/>
                <a:cs typeface="+mn-cs"/>
              </a:rPr>
              <a:t>für 25% der</a:t>
            </a:r>
            <a:r>
              <a:rPr lang="de-CH" b="1" dirty="0"/>
              <a:t> </a:t>
            </a:r>
            <a:r>
              <a:rPr lang="de-CH" sz="1500" b="1" i="0" kern="1200" dirty="0">
                <a:solidFill>
                  <a:schemeClr val="tx1"/>
                </a:solidFill>
                <a:effectLst/>
                <a:latin typeface="+mn-lt"/>
                <a:ea typeface="+mn-ea"/>
                <a:cs typeface="+mn-cs"/>
              </a:rPr>
              <a:t>DCH-Bevölkerung ist SRF nicht mehr relevant</a:t>
            </a:r>
            <a:r>
              <a:rPr lang="de-CH" sz="1500" b="0" i="0" kern="1200" dirty="0">
                <a:solidFill>
                  <a:schemeClr val="tx1"/>
                </a:solidFill>
                <a:effectLst/>
                <a:latin typeface="+mn-lt"/>
                <a:ea typeface="+mn-ea"/>
                <a:cs typeface="+mn-cs"/>
              </a:rPr>
              <a: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1" i="0" kern="1200" dirty="0">
                <a:solidFill>
                  <a:schemeClr val="tx1"/>
                </a:solidFill>
                <a:effectLst/>
                <a:latin typeface="+mn-lt"/>
                <a:ea typeface="+mn-ea"/>
                <a:cs typeface="+mn-cs"/>
              </a:rPr>
              <a:t>[Während nächstem Satz insgesamt 3x KLICKEN] </a:t>
            </a:r>
            <a:r>
              <a:rPr lang="de-CH" sz="1500" b="0" i="0" kern="1200" dirty="0">
                <a:solidFill>
                  <a:schemeClr val="tx1"/>
                </a:solidFill>
                <a:effectLst/>
                <a:latin typeface="+mn-lt"/>
                <a:ea typeface="+mn-ea"/>
                <a:cs typeface="+mn-cs"/>
              </a:rPr>
              <a:t>Egal ob über Radio, TV oder Online - SRF erreicht mit den bestehenden Angeboten immer </a:t>
            </a:r>
            <a:r>
              <a:rPr lang="de-CH" sz="1500" b="1" i="0" kern="1200" dirty="0">
                <a:solidFill>
                  <a:schemeClr val="tx1"/>
                </a:solidFill>
                <a:effectLst/>
                <a:latin typeface="+mn-lt"/>
                <a:ea typeface="+mn-ea"/>
                <a:cs typeface="+mn-cs"/>
              </a:rPr>
              <a:t>die gleichen </a:t>
            </a:r>
            <a:r>
              <a:rPr lang="de-CH" sz="1500" b="0" i="0" kern="1200" dirty="0">
                <a:solidFill>
                  <a:schemeClr val="tx1"/>
                </a:solidFill>
                <a:effectLst/>
                <a:latin typeface="+mn-lt"/>
                <a:ea typeface="+mn-ea"/>
                <a:cs typeface="+mn-cs"/>
              </a:rPr>
              <a:t>und </a:t>
            </a:r>
            <a:r>
              <a:rPr lang="de-CH" sz="1500" b="1" i="0" kern="1200" dirty="0">
                <a:solidFill>
                  <a:schemeClr val="tx1"/>
                </a:solidFill>
                <a:effectLst/>
                <a:latin typeface="+mn-lt"/>
                <a:ea typeface="+mn-ea"/>
                <a:cs typeface="+mn-cs"/>
              </a:rPr>
              <a:t>die gleichen nicht</a:t>
            </a:r>
            <a:r>
              <a:rPr lang="de-CH" sz="1500" b="0" i="0" kern="1200" dirty="0">
                <a:solidFill>
                  <a:schemeClr val="tx1"/>
                </a:solidFill>
                <a:effectLst/>
                <a:latin typeface="+mn-lt"/>
                <a:ea typeface="+mn-ea"/>
                <a:cs typeface="+mn-cs"/>
              </a:rPr>
              <a:t>.</a:t>
            </a:r>
            <a:r>
              <a:rPr lang="de-CH" dirty="0"/>
              <a:t> Und für die, die wir erreichen: Haben so viele Inhalte für sie, die können gar nicht alles anschauen oder anhören. </a:t>
            </a:r>
          </a:p>
          <a:p>
            <a:pPr marL="285750" indent="-285750">
              <a:buFont typeface="Arial" panose="020B0604020202020204" pitchFamily="34" charset="0"/>
              <a:buChar char="•"/>
            </a:pPr>
            <a:endParaRPr lang="de-CH" dirty="0"/>
          </a:p>
          <a:p>
            <a:pPr marL="342900" indent="-342900">
              <a:buFont typeface="Arial" panose="020B0604020202020204" pitchFamily="34" charset="0"/>
              <a:buChar char="•"/>
            </a:pPr>
            <a:r>
              <a:rPr lang="de-CH" sz="2000" dirty="0"/>
              <a:t>Wir wollen wieder ein </a:t>
            </a:r>
            <a:r>
              <a:rPr lang="de-CH" sz="2000" b="1" dirty="0"/>
              <a:t>Medienhaus für alle </a:t>
            </a:r>
            <a:r>
              <a:rPr lang="de-CH" sz="2000" dirty="0"/>
              <a:t>sein. Ist unser Auftrag, auch für Menschen unter 45 ein Angebot zu haben. </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Um dies zu erreichen: Es braucht </a:t>
            </a:r>
            <a:r>
              <a:rPr lang="de-CH" sz="2000" b="1" dirty="0"/>
              <a:t>Veränderungen im Angebot</a:t>
            </a:r>
            <a:r>
              <a:rPr lang="de-CH" sz="2000" dirty="0"/>
              <a:t>. Also: </a:t>
            </a:r>
            <a:r>
              <a:rPr lang="de-CH" sz="2000" b="1" dirty="0"/>
              <a:t>neue Inhalte für die Menschen, die unsere Angebote heute nicht nutzen</a:t>
            </a:r>
            <a:r>
              <a:rPr lang="de-CH" sz="2000" dirty="0"/>
              <a:t>. Diese jüngeren Menschen nutzen Medien v.a. </a:t>
            </a:r>
            <a:r>
              <a:rPr lang="de-CH" sz="2000" b="1" dirty="0"/>
              <a:t>Online</a:t>
            </a:r>
            <a:r>
              <a:rPr lang="de-CH" sz="2000" dirty="0"/>
              <a:t>. Müssen wir bei all unseren Entscheiden berücksichtigen. </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Weil wir nicht mehr sondern </a:t>
            </a:r>
            <a:r>
              <a:rPr lang="de-CH" sz="2000" b="1" dirty="0"/>
              <a:t>weniger finanzielle Mittel </a:t>
            </a:r>
            <a:r>
              <a:rPr lang="de-CH" sz="2000" dirty="0"/>
              <a:t>haben, können wir nicht einfach neue Angebote aus dem Boden stampfen. Zuerst müssen wir sparen, um Mittel freizuspielen. Schwieriger Entscheid: </a:t>
            </a:r>
            <a:r>
              <a:rPr lang="de-CH" sz="2000" b="1" dirty="0"/>
              <a:t>Auf Bisheriges verzichten, um Neues möglich zu machen. </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In finanziell guten Zeiten: </a:t>
            </a:r>
            <a:r>
              <a:rPr lang="de-CH" sz="2000" b="1" dirty="0"/>
              <a:t>Zuerst neue Sachen ausprobiert</a:t>
            </a:r>
            <a:r>
              <a:rPr lang="de-CH" sz="2000" dirty="0"/>
              <a:t>, mal was verworfen – und </a:t>
            </a:r>
            <a:r>
              <a:rPr lang="de-CH" sz="2000" b="1" dirty="0"/>
              <a:t>erst dann etwas gestrichen</a:t>
            </a:r>
            <a:r>
              <a:rPr lang="de-CH" sz="2000" dirty="0"/>
              <a:t>, wenn sich die neuen Sendungen etabliert haben. Momentan nicht möglich. </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Angebotsveränderungen, die ich später noch aufzeige, </a:t>
            </a:r>
            <a:r>
              <a:rPr lang="de-CH" sz="2000" b="1" dirty="0"/>
              <a:t>nur ein Teil der Strategie. </a:t>
            </a: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7</a:t>
            </a:fld>
            <a:endParaRPr lang="de-CH"/>
          </a:p>
        </p:txBody>
      </p:sp>
    </p:spTree>
    <p:extLst>
      <p:ext uri="{BB962C8B-B14F-4D97-AF65-F5344CB8AC3E}">
        <p14:creationId xmlns:p14="http://schemas.microsoft.com/office/powerpoint/2010/main" val="208015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67125" y="1104900"/>
            <a:ext cx="2825750" cy="1589088"/>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Wie sind wir im Strategieprozess vorgegangen?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Im Kern unserer Strategie steht </a:t>
            </a:r>
            <a:r>
              <a:rPr lang="de-CH" sz="1500" b="1" i="0" kern="1200" dirty="0">
                <a:solidFill>
                  <a:schemeClr val="tx1"/>
                </a:solidFill>
                <a:effectLst/>
                <a:latin typeface="+mn-lt"/>
                <a:ea typeface="+mn-ea"/>
                <a:cs typeface="+mn-cs"/>
              </a:rPr>
              <a:t>unser Publikum</a:t>
            </a:r>
            <a:r>
              <a:rPr lang="de-CH" sz="1500" b="0" i="0" kern="1200" dirty="0">
                <a:solidFill>
                  <a:schemeClr val="tx1"/>
                </a:solidFill>
                <a:effectLst/>
                <a:latin typeface="+mn-lt"/>
                <a:ea typeface="+mn-ea"/>
                <a:cs typeface="+mn-cs"/>
              </a:rPr>
              <a:t>. Unsere Organisation, unsere Prozesse und unsere Arbeitsweise haben wir konsequent auf das Publikum ausgerichtet.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Der Distribution messen wir die gleiche Bedeutung zu, wie der Erstellung unserer Inhalte. Mitarbeitende und Technologie sind die kritischen Erfolgsfaktoren unserer Transformation.</a:t>
            </a:r>
            <a:endParaRPr lang="de-CH" sz="1600" dirty="0"/>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8</a:t>
            </a:fld>
            <a:endParaRPr lang="de-CH"/>
          </a:p>
        </p:txBody>
      </p:sp>
    </p:spTree>
    <p:extLst>
      <p:ext uri="{BB962C8B-B14F-4D97-AF65-F5344CB8AC3E}">
        <p14:creationId xmlns:p14="http://schemas.microsoft.com/office/powerpoint/2010/main" val="134360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67125" y="1104900"/>
            <a:ext cx="2825750" cy="1589088"/>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500" b="1" i="0" kern="1200" dirty="0">
                <a:solidFill>
                  <a:schemeClr val="tx1"/>
                </a:solidFill>
                <a:effectLst/>
                <a:latin typeface="+mn-lt"/>
                <a:ea typeface="+mn-ea"/>
                <a:cs typeface="+mn-cs"/>
              </a:rPr>
              <a:t>Zentral ist das neue Betriebsmodell</a:t>
            </a:r>
            <a:r>
              <a:rPr lang="de-CH" sz="1500" b="0" i="0" kern="1200" dirty="0">
                <a:solidFill>
                  <a:schemeClr val="tx1"/>
                </a:solidFill>
                <a:effectLst/>
                <a:latin typeface="+mn-lt"/>
                <a:ea typeface="+mn-ea"/>
                <a:cs typeface="+mn-cs"/>
              </a:rPr>
              <a:t>, das wir am 1. April umgesetzt haben.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Inhalt, Produktion, Distribution und </a:t>
            </a:r>
            <a:r>
              <a:rPr lang="de-CH" sz="1500" b="0" i="0" kern="1200" dirty="0" err="1">
                <a:solidFill>
                  <a:schemeClr val="tx1"/>
                </a:solidFill>
                <a:effectLst/>
                <a:latin typeface="+mn-lt"/>
                <a:ea typeface="+mn-ea"/>
                <a:cs typeface="+mn-cs"/>
              </a:rPr>
              <a:t>Audience</a:t>
            </a:r>
            <a:r>
              <a:rPr lang="de-CH" sz="1500" b="0" i="0" kern="1200" dirty="0">
                <a:solidFill>
                  <a:schemeClr val="tx1"/>
                </a:solidFill>
                <a:effectLst/>
                <a:latin typeface="+mn-lt"/>
                <a:ea typeface="+mn-ea"/>
                <a:cs typeface="+mn-cs"/>
              </a:rPr>
              <a:t> sind die </a:t>
            </a:r>
            <a:r>
              <a:rPr lang="de-CH" b="1" dirty="0"/>
              <a:t>vier Kompetenzen</a:t>
            </a:r>
            <a:r>
              <a:rPr lang="de-CH" sz="1500" b="0" i="0" kern="1200" dirty="0">
                <a:solidFill>
                  <a:schemeClr val="tx1"/>
                </a:solidFill>
                <a:effectLst/>
                <a:latin typeface="+mn-lt"/>
                <a:ea typeface="+mn-ea"/>
                <a:cs typeface="+mn-cs"/>
              </a:rPr>
              <a:t>, die es für ein erfolgreiches Angebot braucht. Die </a:t>
            </a:r>
            <a:r>
              <a:rPr lang="de-CH" dirty="0"/>
              <a:t>vier Kräfte</a:t>
            </a:r>
            <a:r>
              <a:rPr lang="de-CH" sz="1500" b="0" i="0" kern="1200" dirty="0">
                <a:solidFill>
                  <a:schemeClr val="tx1"/>
                </a:solidFill>
                <a:effectLst/>
                <a:latin typeface="+mn-lt"/>
                <a:ea typeface="+mn-ea"/>
                <a:cs typeface="+mn-cs"/>
              </a:rPr>
              <a:t> entscheiden heute gemeinsam und mit je </a:t>
            </a:r>
            <a:r>
              <a:rPr lang="de-CH" dirty="0"/>
              <a:t>einer Stimme</a:t>
            </a:r>
            <a:r>
              <a:rPr lang="de-CH" sz="1500" b="0" i="0" kern="1200" dirty="0">
                <a:solidFill>
                  <a:schemeClr val="tx1"/>
                </a:solidFill>
                <a:effectLst/>
                <a:latin typeface="+mn-lt"/>
                <a:ea typeface="+mn-ea"/>
                <a:cs typeface="+mn-cs"/>
              </a:rPr>
              <a:t> über unser Angebot.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1" i="0" kern="1200" dirty="0" err="1">
                <a:solidFill>
                  <a:schemeClr val="tx1"/>
                </a:solidFill>
                <a:effectLst/>
                <a:latin typeface="+mn-lt"/>
                <a:ea typeface="+mn-ea"/>
                <a:cs typeface="+mn-cs"/>
              </a:rPr>
              <a:t>Audience</a:t>
            </a:r>
            <a:r>
              <a:rPr lang="de-CH" sz="1500" b="1" i="0" kern="1200" dirty="0">
                <a:solidFill>
                  <a:schemeClr val="tx1"/>
                </a:solidFill>
                <a:effectLst/>
                <a:latin typeface="+mn-lt"/>
                <a:ea typeface="+mn-ea"/>
                <a:cs typeface="+mn-cs"/>
              </a:rPr>
              <a:t> vertritt dabei die Interessen unseres Publikums </a:t>
            </a:r>
            <a:r>
              <a:rPr lang="de-CH" sz="1500" b="0" i="0" kern="1200" dirty="0">
                <a:solidFill>
                  <a:schemeClr val="tx1"/>
                </a:solidFill>
                <a:effectLst/>
                <a:latin typeface="+mn-lt"/>
                <a:ea typeface="+mn-ea"/>
                <a:cs typeface="+mn-cs"/>
              </a:rPr>
              <a:t>und stellt sicher, dass wir für jede Zielgruppe ein passendes Angebot bereitstellen.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Das bilden wir neu auch so in der Organisation ab: Mit </a:t>
            </a:r>
            <a:r>
              <a:rPr lang="de-CH" sz="1500" b="0" i="0" kern="1200" dirty="0" err="1">
                <a:solidFill>
                  <a:schemeClr val="tx1"/>
                </a:solidFill>
                <a:effectLst/>
                <a:latin typeface="+mn-lt"/>
                <a:ea typeface="+mn-ea"/>
                <a:cs typeface="+mn-cs"/>
              </a:rPr>
              <a:t>Audience</a:t>
            </a:r>
            <a:r>
              <a:rPr lang="de-CH" sz="1500" b="0" i="0" kern="1200" dirty="0">
                <a:solidFill>
                  <a:schemeClr val="tx1"/>
                </a:solidFill>
                <a:effectLst/>
                <a:latin typeface="+mn-lt"/>
                <a:ea typeface="+mn-ea"/>
                <a:cs typeface="+mn-cs"/>
              </a:rPr>
              <a:t> als eigener Abteilung. Das Publikum hat also seit April eine </a:t>
            </a:r>
            <a:r>
              <a:rPr lang="de-CH" sz="1500" b="1" i="0" kern="1200" dirty="0">
                <a:solidFill>
                  <a:schemeClr val="tx1"/>
                </a:solidFill>
                <a:effectLst/>
                <a:latin typeface="+mn-lt"/>
                <a:ea typeface="+mn-ea"/>
                <a:cs typeface="+mn-cs"/>
              </a:rPr>
              <a:t>eigene Vertretung in der SRF-Geschäftsleitung</a:t>
            </a:r>
            <a:r>
              <a:rPr lang="de-CH" sz="1500" b="0" i="0" kern="1200" dirty="0">
                <a:solidFill>
                  <a:schemeClr val="tx1"/>
                </a:solidFill>
                <a:effectLst/>
                <a:latin typeface="+mn-lt"/>
                <a:ea typeface="+mn-ea"/>
                <a:cs typeface="+mn-cs"/>
              </a:rPr>
              <a:t>. Auch die Distribution ist neu eine eigene Abteilung.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Wichtiges Element in unserem neuen Betriebsmodell ist das </a:t>
            </a:r>
            <a:r>
              <a:rPr lang="de-CH" sz="1500" b="1" i="0" kern="1200" dirty="0" err="1">
                <a:solidFill>
                  <a:schemeClr val="tx1"/>
                </a:solidFill>
                <a:effectLst/>
                <a:latin typeface="+mn-lt"/>
                <a:ea typeface="+mn-ea"/>
                <a:cs typeface="+mn-cs"/>
              </a:rPr>
              <a:t>Commissioning</a:t>
            </a:r>
            <a:r>
              <a:rPr lang="de-CH" sz="1500" b="1" i="0" kern="1200" dirty="0">
                <a:solidFill>
                  <a:schemeClr val="tx1"/>
                </a:solidFill>
                <a:effectLst/>
                <a:latin typeface="+mn-lt"/>
                <a:ea typeface="+mn-ea"/>
                <a:cs typeface="+mn-cs"/>
              </a:rPr>
              <a:t>-Board</a:t>
            </a:r>
            <a:r>
              <a:rPr lang="de-CH" sz="1500" b="0" i="0" kern="1200" dirty="0">
                <a:solidFill>
                  <a:schemeClr val="tx1"/>
                </a:solidFill>
                <a:effectLst/>
                <a:latin typeface="+mn-lt"/>
                <a:ea typeface="+mn-ea"/>
                <a:cs typeface="+mn-cs"/>
              </a:rPr>
              <a:t>. Neue Angebote und Entwicklungsvorhaben werden durch das Board beurteilt – und nach grünem Licht in </a:t>
            </a:r>
            <a:r>
              <a:rPr lang="de-CH" sz="1500" b="1" i="0" kern="1200" dirty="0">
                <a:solidFill>
                  <a:schemeClr val="tx1"/>
                </a:solidFill>
                <a:effectLst/>
                <a:latin typeface="+mn-lt"/>
                <a:ea typeface="+mn-ea"/>
                <a:cs typeface="+mn-cs"/>
              </a:rPr>
              <a:t>interdisziplinären Teams erarbeitet</a:t>
            </a:r>
            <a:r>
              <a:rPr lang="de-CH" sz="1500" b="0" i="0" kern="1200" dirty="0">
                <a:solidFill>
                  <a:schemeClr val="tx1"/>
                </a:solidFill>
                <a:effectLst/>
                <a:latin typeface="+mn-lt"/>
                <a:ea typeface="+mn-ea"/>
                <a:cs typeface="+mn-cs"/>
              </a:rPr>
              <a:t>.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0" i="0" kern="1200" dirty="0">
                <a:solidFill>
                  <a:schemeClr val="tx1"/>
                </a:solidFill>
                <a:effectLst/>
                <a:latin typeface="+mn-lt"/>
                <a:ea typeface="+mn-ea"/>
                <a:cs typeface="+mn-cs"/>
              </a:rPr>
              <a:t>Dort arbeiten die vier Kräfte </a:t>
            </a:r>
            <a:r>
              <a:rPr lang="de-CH" sz="1500" b="1" i="0" kern="1200" dirty="0">
                <a:solidFill>
                  <a:schemeClr val="tx1"/>
                </a:solidFill>
                <a:effectLst/>
                <a:latin typeface="+mn-lt"/>
                <a:ea typeface="+mn-ea"/>
                <a:cs typeface="+mn-cs"/>
              </a:rPr>
              <a:t>Inhalt, Distribution, </a:t>
            </a:r>
            <a:r>
              <a:rPr lang="de-CH" sz="1500" b="1" i="0" kern="1200" dirty="0" err="1">
                <a:solidFill>
                  <a:schemeClr val="tx1"/>
                </a:solidFill>
                <a:effectLst/>
                <a:latin typeface="+mn-lt"/>
                <a:ea typeface="+mn-ea"/>
                <a:cs typeface="+mn-cs"/>
              </a:rPr>
              <a:t>Audience</a:t>
            </a:r>
            <a:r>
              <a:rPr lang="de-CH" sz="1500" b="1" i="0" kern="1200" dirty="0">
                <a:solidFill>
                  <a:schemeClr val="tx1"/>
                </a:solidFill>
                <a:effectLst/>
                <a:latin typeface="+mn-lt"/>
                <a:ea typeface="+mn-ea"/>
                <a:cs typeface="+mn-cs"/>
              </a:rPr>
              <a:t> und Produktion</a:t>
            </a:r>
            <a:r>
              <a:rPr lang="de-CH" sz="1500" b="0" i="0" kern="1200" dirty="0">
                <a:solidFill>
                  <a:schemeClr val="tx1"/>
                </a:solidFill>
                <a:effectLst/>
                <a:latin typeface="+mn-lt"/>
                <a:ea typeface="+mn-ea"/>
                <a:cs typeface="+mn-cs"/>
              </a:rPr>
              <a:t> im ganzen Prozess eng zusammen. So ist beispielsweise sichergestellt: </a:t>
            </a:r>
            <a:r>
              <a:rPr lang="de-CH" sz="1500" b="1" i="0" kern="1200" dirty="0">
                <a:solidFill>
                  <a:schemeClr val="tx1"/>
                </a:solidFill>
                <a:effectLst/>
                <a:latin typeface="+mn-lt"/>
                <a:ea typeface="+mn-ea"/>
                <a:cs typeface="+mn-cs"/>
              </a:rPr>
              <a:t>Distribution eines Inhalts ist von Anfang an mitgedacht</a:t>
            </a:r>
            <a:r>
              <a:rPr lang="de-CH" sz="1500" b="0" i="0" kern="1200" dirty="0">
                <a:solidFill>
                  <a:schemeClr val="tx1"/>
                </a:solidFill>
                <a:effectLst/>
                <a:latin typeface="+mn-lt"/>
                <a:ea typeface="+mn-ea"/>
                <a:cs typeface="+mn-cs"/>
              </a:rPr>
              <a:t>. Also, an welche </a:t>
            </a:r>
            <a:r>
              <a:rPr lang="de-CH" sz="1500" b="1" i="0" kern="1200" dirty="0">
                <a:solidFill>
                  <a:schemeClr val="tx1"/>
                </a:solidFill>
                <a:effectLst/>
                <a:latin typeface="+mn-lt"/>
                <a:ea typeface="+mn-ea"/>
                <a:cs typeface="+mn-cs"/>
              </a:rPr>
              <a:t>Zielgruppe</a:t>
            </a:r>
            <a:r>
              <a:rPr lang="de-CH" sz="1500" b="0" i="0" kern="1200" dirty="0">
                <a:solidFill>
                  <a:schemeClr val="tx1"/>
                </a:solidFill>
                <a:effectLst/>
                <a:latin typeface="+mn-lt"/>
                <a:ea typeface="+mn-ea"/>
                <a:cs typeface="+mn-cs"/>
              </a:rPr>
              <a:t> sich ein Format richtet, über welche </a:t>
            </a:r>
            <a:r>
              <a:rPr lang="de-CH" sz="1500" b="1" i="0" kern="1200" dirty="0">
                <a:solidFill>
                  <a:schemeClr val="tx1"/>
                </a:solidFill>
                <a:effectLst/>
                <a:latin typeface="+mn-lt"/>
                <a:ea typeface="+mn-ea"/>
                <a:cs typeface="+mn-cs"/>
              </a:rPr>
              <a:t>Kanäle</a:t>
            </a:r>
            <a:r>
              <a:rPr lang="de-CH" sz="1500" b="0" i="0" kern="1200" dirty="0">
                <a:solidFill>
                  <a:schemeClr val="tx1"/>
                </a:solidFill>
                <a:effectLst/>
                <a:latin typeface="+mn-lt"/>
                <a:ea typeface="+mn-ea"/>
                <a:cs typeface="+mn-cs"/>
              </a:rPr>
              <a:t> – eigene und Drittplattformen – es ausgespielt wird und was die besonderen </a:t>
            </a:r>
            <a:r>
              <a:rPr lang="de-CH" sz="1500" b="1" i="0" kern="1200" dirty="0">
                <a:solidFill>
                  <a:schemeClr val="tx1"/>
                </a:solidFill>
                <a:effectLst/>
                <a:latin typeface="+mn-lt"/>
                <a:ea typeface="+mn-ea"/>
                <a:cs typeface="+mn-cs"/>
              </a:rPr>
              <a:t>Eigenheiten</a:t>
            </a:r>
            <a:r>
              <a:rPr lang="de-CH" sz="1500" b="0" i="0" kern="1200" dirty="0">
                <a:solidFill>
                  <a:schemeClr val="tx1"/>
                </a:solidFill>
                <a:effectLst/>
                <a:latin typeface="+mn-lt"/>
                <a:ea typeface="+mn-ea"/>
                <a:cs typeface="+mn-cs"/>
              </a:rPr>
              <a:t> dieser Plattformen sind. </a:t>
            </a:r>
          </a:p>
          <a:p>
            <a:pPr marL="285750" indent="-285750">
              <a:buFont typeface="Arial" panose="020B0604020202020204" pitchFamily="34" charset="0"/>
              <a:buChar char="•"/>
            </a:pPr>
            <a:endParaRPr lang="de-CH" sz="1500" b="0" i="0" kern="1200" dirty="0">
              <a:solidFill>
                <a:schemeClr val="tx1"/>
              </a:solidFill>
              <a:effectLst/>
              <a:latin typeface="+mn-lt"/>
              <a:ea typeface="+mn-ea"/>
              <a:cs typeface="+mn-cs"/>
            </a:endParaRPr>
          </a:p>
          <a:p>
            <a:pPr marL="285750" indent="-285750">
              <a:buFont typeface="Arial" panose="020B0604020202020204" pitchFamily="34" charset="0"/>
              <a:buChar char="•"/>
            </a:pPr>
            <a:r>
              <a:rPr lang="de-CH" sz="1500" b="1" i="0" kern="1200" dirty="0">
                <a:solidFill>
                  <a:schemeClr val="tx1"/>
                </a:solidFill>
                <a:effectLst/>
                <a:latin typeface="+mn-lt"/>
                <a:ea typeface="+mn-ea"/>
                <a:cs typeface="+mn-cs"/>
              </a:rPr>
              <a:t>Beispiel Podcast</a:t>
            </a:r>
            <a:r>
              <a:rPr lang="de-CH" sz="1500" b="0" i="0" kern="1200" dirty="0">
                <a:solidFill>
                  <a:schemeClr val="tx1"/>
                </a:solidFill>
                <a:effectLst/>
                <a:latin typeface="+mn-lt"/>
                <a:ea typeface="+mn-ea"/>
                <a:cs typeface="+mn-cs"/>
              </a:rPr>
              <a:t>: Podcast heisst nicht, eine Radiosendung auch noch im Internet publizieren. Im linearen Radio wird ein Inhalt durch die Moderation eingeführt, in der Anmoderation können Zusatzinfos vermittelt werden. Ein lineares Audio muss unmittelbar und ohne Anmoderation funktionieren. Muss schon bei der Produktion der Inhalte berücksichtigt werden. </a:t>
            </a:r>
          </a:p>
        </p:txBody>
      </p:sp>
      <p:sp>
        <p:nvSpPr>
          <p:cNvPr id="4" name="Kopfzeilenplatzhalter 3"/>
          <p:cNvSpPr>
            <a:spLocks noGrp="1"/>
          </p:cNvSpPr>
          <p:nvPr>
            <p:ph type="hdr" sz="quarter"/>
          </p:nvPr>
        </p:nvSpPr>
        <p:spPr/>
        <p:txBody>
          <a:bodyPr/>
          <a:lstStyle/>
          <a:p>
            <a:r>
              <a:rPr lang="de-CH" b="1">
                <a:latin typeface="+mj-lt"/>
              </a:rPr>
              <a:t>Erste Ebene</a:t>
            </a:r>
          </a:p>
          <a:p>
            <a:pPr marL="0" lvl="1"/>
            <a:r>
              <a:rPr lang="de-CH"/>
              <a:t>Zweite Ebene</a:t>
            </a:r>
          </a:p>
        </p:txBody>
      </p:sp>
      <p:sp>
        <p:nvSpPr>
          <p:cNvPr id="5" name="Datumsplatzhalter 4"/>
          <p:cNvSpPr>
            <a:spLocks noGrp="1"/>
          </p:cNvSpPr>
          <p:nvPr>
            <p:ph type="dt" idx="1"/>
          </p:nvPr>
        </p:nvSpPr>
        <p:spPr/>
        <p:txBody>
          <a:bodyPr/>
          <a:lstStyle/>
          <a:p>
            <a:r>
              <a:rPr lang="de-CH"/>
              <a:t>06.12.2019</a:t>
            </a:r>
          </a:p>
        </p:txBody>
      </p:sp>
      <p:sp>
        <p:nvSpPr>
          <p:cNvPr id="6" name="Foliennummernplatzhalter 5"/>
          <p:cNvSpPr>
            <a:spLocks noGrp="1"/>
          </p:cNvSpPr>
          <p:nvPr>
            <p:ph type="sldNum" sz="quarter" idx="5"/>
          </p:nvPr>
        </p:nvSpPr>
        <p:spPr/>
        <p:txBody>
          <a:bodyPr/>
          <a:lstStyle/>
          <a:p>
            <a:fld id="{3DCA6B37-2757-4521-A957-AAF30BBBB6EB}" type="slidenum">
              <a:rPr lang="de-CH" smtClean="0"/>
              <a:pPr/>
              <a:t>9</a:t>
            </a:fld>
            <a:endParaRPr lang="de-CH"/>
          </a:p>
        </p:txBody>
      </p:sp>
    </p:spTree>
    <p:extLst>
      <p:ext uri="{BB962C8B-B14F-4D97-AF65-F5344CB8AC3E}">
        <p14:creationId xmlns:p14="http://schemas.microsoft.com/office/powerpoint/2010/main" val="4251142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Titelplatzhalter 1">
            <a:extLst>
              <a:ext uri="{FF2B5EF4-FFF2-40B4-BE49-F238E27FC236}">
                <a16:creationId xmlns:a16="http://schemas.microsoft.com/office/drawing/2014/main" id="{24511ADA-35B4-43C7-98C4-F41A337E9678}"/>
              </a:ext>
            </a:extLst>
          </p:cNvPr>
          <p:cNvSpPr>
            <a:spLocks noGrp="1"/>
          </p:cNvSpPr>
          <p:nvPr>
            <p:ph type="title"/>
          </p:nvPr>
        </p:nvSpPr>
        <p:spPr bwMode="gray">
          <a:xfrm>
            <a:off x="587124" y="502789"/>
            <a:ext cx="8903717" cy="1000192"/>
          </a:xfrm>
          <a:prstGeom prst="rect">
            <a:avLst/>
          </a:prstGeom>
        </p:spPr>
        <p:txBody>
          <a:bodyPr vert="horz" lIns="0" tIns="0" rIns="0" bIns="0" rtlCol="0" anchor="t" anchorCtr="0">
            <a:noAutofit/>
          </a:bodyPr>
          <a:lstStyle/>
          <a:p>
            <a:r>
              <a:rPr lang="de-CH"/>
              <a:t>MASTERTITELFORMAT BEARBEITEN</a:t>
            </a:r>
          </a:p>
        </p:txBody>
      </p:sp>
      <p:sp>
        <p:nvSpPr>
          <p:cNvPr id="9" name="Textplatzhalter 2">
            <a:extLst>
              <a:ext uri="{FF2B5EF4-FFF2-40B4-BE49-F238E27FC236}">
                <a16:creationId xmlns:a16="http://schemas.microsoft.com/office/drawing/2014/main" id="{A6CA7C59-D106-4878-8CA8-3A9DEE923EDF}"/>
              </a:ext>
            </a:extLst>
          </p:cNvPr>
          <p:cNvSpPr>
            <a:spLocks noGrp="1"/>
          </p:cNvSpPr>
          <p:nvPr>
            <p:ph idx="1"/>
          </p:nvPr>
        </p:nvSpPr>
        <p:spPr bwMode="gray">
          <a:xfrm>
            <a:off x="587125" y="1805375"/>
            <a:ext cx="9937750" cy="4334193"/>
          </a:xfrm>
          <a:prstGeom prst="rect">
            <a:avLst/>
          </a:prstGeom>
        </p:spPr>
        <p:txBody>
          <a:bodyPr vert="horz" lIns="0" tIns="0" rIns="0" bIns="0" rtlCol="0">
            <a:no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a:p>
            <a:pPr lvl="5"/>
            <a:r>
              <a:rPr lang="de-CH"/>
              <a:t>Sechste Ebene</a:t>
            </a:r>
          </a:p>
          <a:p>
            <a:pPr lvl="6"/>
            <a:r>
              <a:rPr lang="de-CH"/>
              <a:t>Siebte Ebene</a:t>
            </a:r>
          </a:p>
          <a:p>
            <a:pPr lvl="7"/>
            <a:r>
              <a:rPr lang="de-CH"/>
              <a:t>Achte Ebene</a:t>
            </a:r>
          </a:p>
          <a:p>
            <a:pPr lvl="8"/>
            <a:r>
              <a:rPr lang="de-CH"/>
              <a:t>Neunte Ebene</a:t>
            </a:r>
          </a:p>
        </p:txBody>
      </p:sp>
      <p:pic>
        <p:nvPicPr>
          <p:cNvPr id="11" name="Grafik 10">
            <a:extLst>
              <a:ext uri="{FF2B5EF4-FFF2-40B4-BE49-F238E27FC236}">
                <a16:creationId xmlns:a16="http://schemas.microsoft.com/office/drawing/2014/main" id="{6AF1AA71-626D-44E1-8BAC-88EE441D2D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05588" y="6417795"/>
            <a:ext cx="291005" cy="207963"/>
          </a:xfrm>
          <a:prstGeom prst="rect">
            <a:avLst/>
          </a:prstGeom>
        </p:spPr>
      </p:pic>
      <p:sp>
        <p:nvSpPr>
          <p:cNvPr id="6" name="Rechteck 5">
            <a:extLst>
              <a:ext uri="{FF2B5EF4-FFF2-40B4-BE49-F238E27FC236}">
                <a16:creationId xmlns:a16="http://schemas.microsoft.com/office/drawing/2014/main" id="{F0F49421-DA50-4DCD-A367-1684BE7B29C5}"/>
              </a:ext>
            </a:extLst>
          </p:cNvPr>
          <p:cNvSpPr/>
          <p:nvPr userDrawn="1"/>
        </p:nvSpPr>
        <p:spPr>
          <a:xfrm>
            <a:off x="11368369" y="6401923"/>
            <a:ext cx="375424" cy="215444"/>
          </a:xfrm>
          <a:prstGeom prst="rect">
            <a:avLst/>
          </a:prstGeom>
        </p:spPr>
        <p:txBody>
          <a:bodyPr wrap="none">
            <a:spAutoFit/>
          </a:bodyPr>
          <a:lstStyle/>
          <a:p>
            <a:fld id="{E1DA9F51-645E-4514-94F5-C37DA2F63996}" type="slidenum">
              <a:rPr lang="de-CH" sz="800" smtClean="0">
                <a:solidFill>
                  <a:schemeClr val="bg2">
                    <a:lumMod val="75000"/>
                  </a:schemeClr>
                </a:solidFill>
              </a:rPr>
              <a:t>‹Nr.›</a:t>
            </a:fld>
            <a:endParaRPr lang="de-CH"/>
          </a:p>
        </p:txBody>
      </p:sp>
    </p:spTree>
    <p:extLst>
      <p:ext uri="{BB962C8B-B14F-4D97-AF65-F5344CB8AC3E}">
        <p14:creationId xmlns:p14="http://schemas.microsoft.com/office/powerpoint/2010/main" val="3362498757"/>
      </p:ext>
    </p:extLst>
  </p:cSld>
  <p:clrMapOvr>
    <a:masterClrMapping/>
  </p:clrMapOvr>
  <p:extLst>
    <p:ext uri="{DCECCB84-F9BA-43D5-87BE-67443E8EF086}">
      <p15:sldGuideLst xmlns:p15="http://schemas.microsoft.com/office/powerpoint/2012/main">
        <p15:guide id="2" pos="1050" userDrawn="1">
          <p15:clr>
            <a:srgbClr val="FBAE40"/>
          </p15:clr>
        </p15:guide>
        <p15:guide id="3" orient="horz" pos="3906" userDrawn="1">
          <p15:clr>
            <a:srgbClr val="FBAE40"/>
          </p15:clr>
        </p15:guide>
        <p15:guide id="4" orient="horz" pos="40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93147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tandard mit Text">
    <p:bg>
      <p:bgPr>
        <a:solidFill>
          <a:schemeClr val="bg1"/>
        </a:solidFill>
        <a:effectLst/>
      </p:bgPr>
    </p:bg>
    <p:spTree>
      <p:nvGrpSpPr>
        <p:cNvPr id="1" name=""/>
        <p:cNvGrpSpPr/>
        <p:nvPr/>
      </p:nvGrpSpPr>
      <p:grpSpPr>
        <a:xfrm>
          <a:off x="0" y="0"/>
          <a:ext cx="0" cy="0"/>
          <a:chOff x="0" y="0"/>
          <a:chExt cx="0" cy="0"/>
        </a:xfrm>
      </p:grpSpPr>
      <p:sp>
        <p:nvSpPr>
          <p:cNvPr id="74" name="Titeltext"/>
          <p:cNvSpPr txBox="1">
            <a:spLocks noGrp="1"/>
          </p:cNvSpPr>
          <p:nvPr>
            <p:ph type="title"/>
          </p:nvPr>
        </p:nvSpPr>
        <p:spPr>
          <a:xfrm>
            <a:off x="635000" y="381000"/>
            <a:ext cx="10502900" cy="381000"/>
          </a:xfrm>
          <a:prstGeom prst="rect">
            <a:avLst/>
          </a:prstGeom>
        </p:spPr>
        <p:txBody>
          <a:bodyPr anchor="t"/>
          <a:lstStyle/>
          <a:p>
            <a:r>
              <a:t>Titeltext</a:t>
            </a:r>
          </a:p>
        </p:txBody>
      </p:sp>
      <p:sp>
        <p:nvSpPr>
          <p:cNvPr id="75" name="Textebene 1…"/>
          <p:cNvSpPr txBox="1">
            <a:spLocks noGrp="1"/>
          </p:cNvSpPr>
          <p:nvPr>
            <p:ph type="body" idx="1"/>
          </p:nvPr>
        </p:nvSpPr>
        <p:spPr>
          <a:xfrm>
            <a:off x="635000" y="1127125"/>
            <a:ext cx="10922001" cy="4603750"/>
          </a:xfrm>
          <a:prstGeom prst="rect">
            <a:avLst/>
          </a:prstGeom>
        </p:spPr>
        <p:txBody>
          <a:bodyPr/>
          <a:lstStyle>
            <a:lvl1pPr marL="0" indent="0">
              <a:spcBef>
                <a:spcPts val="2950"/>
              </a:spcBef>
              <a:buSzTx/>
              <a:buNone/>
            </a:lvl1pPr>
            <a:lvl2pPr marL="0" indent="0">
              <a:spcBef>
                <a:spcPts val="2950"/>
              </a:spcBef>
              <a:buSzTx/>
              <a:buNone/>
              <a:defRPr sz="1800"/>
            </a:lvl2pPr>
            <a:lvl3pPr marL="0" indent="0">
              <a:spcBef>
                <a:spcPts val="2950"/>
              </a:spcBef>
              <a:buSzTx/>
              <a:buNone/>
              <a:defRPr sz="1600"/>
            </a:lvl3pPr>
            <a:lvl4pPr marL="0" indent="0">
              <a:spcBef>
                <a:spcPts val="2950"/>
              </a:spcBef>
              <a:buSzTx/>
              <a:buNone/>
              <a:defRPr sz="1400"/>
            </a:lvl4pPr>
            <a:lvl5pPr marL="0" indent="0">
              <a:spcBef>
                <a:spcPts val="2950"/>
              </a:spcBef>
              <a:buSzTx/>
              <a:buNone/>
              <a:defRPr sz="1200"/>
            </a:lvl5pPr>
          </a:lstStyle>
          <a:p>
            <a:r>
              <a:rPr err="1"/>
              <a:t>Textebene</a:t>
            </a:r>
            <a:r>
              <a:t> 1</a:t>
            </a:r>
          </a:p>
          <a:p>
            <a:pPr lvl="1"/>
            <a:r>
              <a:rPr err="1"/>
              <a:t>Textebene</a:t>
            </a:r>
            <a:r>
              <a:t> 2</a:t>
            </a:r>
          </a:p>
          <a:p>
            <a:pPr lvl="2"/>
            <a:r>
              <a:rPr err="1"/>
              <a:t>Textebene</a:t>
            </a:r>
            <a:r>
              <a:t> 3</a:t>
            </a:r>
          </a:p>
          <a:p>
            <a:pPr lvl="3"/>
            <a:r>
              <a:rPr err="1"/>
              <a:t>Textebene</a:t>
            </a:r>
            <a:r>
              <a:t> 4</a:t>
            </a:r>
          </a:p>
          <a:p>
            <a:pPr lvl="4"/>
            <a:r>
              <a:rPr err="1"/>
              <a:t>Textebene</a:t>
            </a:r>
            <a:r>
              <a:t> 5</a:t>
            </a:r>
          </a:p>
        </p:txBody>
      </p:sp>
      <p:pic>
        <p:nvPicPr>
          <p:cNvPr id="76" name="Bild" descr="Bild"/>
          <p:cNvPicPr>
            <a:picLocks noChangeAspect="1"/>
          </p:cNvPicPr>
          <p:nvPr/>
        </p:nvPicPr>
        <p:blipFill>
          <a:blip r:embed="rId2"/>
          <a:stretch>
            <a:fillRect/>
          </a:stretch>
        </p:blipFill>
        <p:spPr>
          <a:xfrm>
            <a:off x="634751" y="6224790"/>
            <a:ext cx="386772" cy="254001"/>
          </a:xfrm>
          <a:prstGeom prst="rect">
            <a:avLst/>
          </a:prstGeom>
          <a:ln w="12700">
            <a:miter lim="400000"/>
          </a:ln>
        </p:spPr>
      </p:pic>
      <p:sp>
        <p:nvSpPr>
          <p:cNvPr id="77" name="Aufzählung"/>
          <p:cNvSpPr txBox="1">
            <a:spLocks noGrp="1"/>
          </p:cNvSpPr>
          <p:nvPr>
            <p:ph type="body" sz="quarter" idx="13"/>
          </p:nvPr>
        </p:nvSpPr>
        <p:spPr>
          <a:xfrm>
            <a:off x="635000" y="762000"/>
            <a:ext cx="10502900" cy="762000"/>
          </a:xfrm>
          <a:prstGeom prst="rect">
            <a:avLst/>
          </a:prstGeom>
        </p:spPr>
        <p:txBody>
          <a:bodyPr anchor="t"/>
          <a:lstStyle>
            <a:lvl1pPr marL="0" indent="0">
              <a:spcBef>
                <a:spcPts val="0"/>
              </a:spcBef>
              <a:buSzTx/>
              <a:buNone/>
              <a:defRPr sz="4000">
                <a:latin typeface="SRG SSR Type Medium"/>
                <a:ea typeface="SRG SSR Type Medium"/>
                <a:cs typeface="SRG SSR Type Medium"/>
                <a:sym typeface="SRG SSR Type Medium"/>
              </a:defRPr>
            </a:lvl1pPr>
          </a:lstStyle>
          <a:p>
            <a:r>
              <a:rPr err="1"/>
              <a:t>Aufzählung</a:t>
            </a:r>
            <a:endParaRPr/>
          </a:p>
        </p:txBody>
      </p:sp>
      <p:sp>
        <p:nvSpPr>
          <p:cNvPr id="7" name="Foliennummer">
            <a:extLst>
              <a:ext uri="{FF2B5EF4-FFF2-40B4-BE49-F238E27FC236}">
                <a16:creationId xmlns:a16="http://schemas.microsoft.com/office/drawing/2014/main" id="{F153AB0C-E05D-4B9D-9A5B-B0437E57692A}"/>
              </a:ext>
            </a:extLst>
          </p:cNvPr>
          <p:cNvSpPr txBox="1">
            <a:spLocks/>
          </p:cNvSpPr>
          <p:nvPr userDrawn="1"/>
        </p:nvSpPr>
        <p:spPr>
          <a:xfrm>
            <a:off x="11691404" y="6491774"/>
            <a:ext cx="298159" cy="205184"/>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chemeClr val="bg1">
                    <a:lumMod val="50000"/>
                  </a:schemeClr>
                </a:solidFill>
                <a:effectLst/>
                <a:uFillTx/>
                <a:latin typeface="SRG SSR Type Light" panose="020B0504030602030204" pitchFamily="34" charset="0"/>
                <a:ea typeface="Helvetica Light"/>
                <a:cs typeface="Helvetica Light"/>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de-CH" sz="1000" smtClean="0"/>
              <a:pPr/>
              <a:t>‹Nr.›</a:t>
            </a:fld>
            <a:endParaRPr lang="de-CH" sz="1000"/>
          </a:p>
        </p:txBody>
      </p:sp>
    </p:spTree>
    <p:extLst>
      <p:ext uri="{BB962C8B-B14F-4D97-AF65-F5344CB8AC3E}">
        <p14:creationId xmlns:p14="http://schemas.microsoft.com/office/powerpoint/2010/main" val="175747402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ennfolie mit Text">
    <p:bg>
      <p:bgPr>
        <a:solidFill>
          <a:schemeClr val="accent1"/>
        </a:solidFill>
        <a:effectLst/>
      </p:bgPr>
    </p:bg>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46A2510C-6E43-4F6F-B81A-C255632CE21B}"/>
              </a:ext>
            </a:extLst>
          </p:cNvPr>
          <p:cNvSpPr>
            <a:spLocks noGrp="1"/>
          </p:cNvSpPr>
          <p:nvPr>
            <p:ph type="title"/>
          </p:nvPr>
        </p:nvSpPr>
        <p:spPr>
          <a:xfrm>
            <a:off x="1127126" y="620713"/>
            <a:ext cx="9937751" cy="5616380"/>
          </a:xfrm>
        </p:spPr>
        <p:txBody>
          <a:bodyPr bIns="252000" anchor="ctr"/>
          <a:lstStyle>
            <a:lvl1pPr algn="ctr">
              <a:lnSpc>
                <a:spcPts val="3600"/>
              </a:lnSpc>
              <a:defRPr sz="3300">
                <a:solidFill>
                  <a:schemeClr val="bg1"/>
                </a:solidFill>
                <a:latin typeface="+mj-lt"/>
              </a:defRPr>
            </a:lvl1pPr>
          </a:lstStyle>
          <a:p>
            <a:r>
              <a:rPr lang="de-DE"/>
              <a:t>Mastertitelformat bearbeiten</a:t>
            </a:r>
            <a:endParaRPr lang="de-CH"/>
          </a:p>
        </p:txBody>
      </p:sp>
      <p:sp>
        <p:nvSpPr>
          <p:cNvPr id="9" name="Freihandform: Form 8">
            <a:extLst>
              <a:ext uri="{FF2B5EF4-FFF2-40B4-BE49-F238E27FC236}">
                <a16:creationId xmlns:a16="http://schemas.microsoft.com/office/drawing/2014/main" id="{5810784E-D03C-4E37-893F-1FA4564D3C0A}"/>
              </a:ext>
            </a:extLst>
          </p:cNvPr>
          <p:cNvSpPr>
            <a:spLocks noChangeArrowheads="1"/>
          </p:cNvSpPr>
          <p:nvPr userDrawn="1"/>
        </p:nvSpPr>
        <p:spPr bwMode="auto">
          <a:xfrm>
            <a:off x="377826" y="6226175"/>
            <a:ext cx="393700" cy="258763"/>
          </a:xfrm>
          <a:custGeom>
            <a:avLst/>
            <a:gdLst>
              <a:gd name="connsiteX0" fmla="*/ 270295 w 393700"/>
              <a:gd name="connsiteY0" fmla="*/ 68263 h 258763"/>
              <a:gd name="connsiteX1" fmla="*/ 265112 w 393700"/>
              <a:gd name="connsiteY1" fmla="*/ 73112 h 258763"/>
              <a:gd name="connsiteX2" fmla="*/ 265112 w 393700"/>
              <a:gd name="connsiteY2" fmla="*/ 186867 h 258763"/>
              <a:gd name="connsiteX3" fmla="*/ 270295 w 393700"/>
              <a:gd name="connsiteY3" fmla="*/ 192088 h 258763"/>
              <a:gd name="connsiteX4" fmla="*/ 287693 w 393700"/>
              <a:gd name="connsiteY4" fmla="*/ 192088 h 258763"/>
              <a:gd name="connsiteX5" fmla="*/ 292875 w 393700"/>
              <a:gd name="connsiteY5" fmla="*/ 186867 h 258763"/>
              <a:gd name="connsiteX6" fmla="*/ 292875 w 393700"/>
              <a:gd name="connsiteY6" fmla="*/ 142111 h 258763"/>
              <a:gd name="connsiteX7" fmla="*/ 338408 w 393700"/>
              <a:gd name="connsiteY7" fmla="*/ 142111 h 258763"/>
              <a:gd name="connsiteX8" fmla="*/ 343220 w 393700"/>
              <a:gd name="connsiteY8" fmla="*/ 136889 h 258763"/>
              <a:gd name="connsiteX9" fmla="*/ 343220 w 393700"/>
              <a:gd name="connsiteY9" fmla="*/ 123462 h 258763"/>
              <a:gd name="connsiteX10" fmla="*/ 338408 w 393700"/>
              <a:gd name="connsiteY10" fmla="*/ 118241 h 258763"/>
              <a:gd name="connsiteX11" fmla="*/ 292875 w 393700"/>
              <a:gd name="connsiteY11" fmla="*/ 118241 h 258763"/>
              <a:gd name="connsiteX12" fmla="*/ 292875 w 393700"/>
              <a:gd name="connsiteY12" fmla="*/ 92133 h 258763"/>
              <a:gd name="connsiteX13" fmla="*/ 342850 w 393700"/>
              <a:gd name="connsiteY13" fmla="*/ 92133 h 258763"/>
              <a:gd name="connsiteX14" fmla="*/ 347662 w 393700"/>
              <a:gd name="connsiteY14" fmla="*/ 86912 h 258763"/>
              <a:gd name="connsiteX15" fmla="*/ 347662 w 393700"/>
              <a:gd name="connsiteY15" fmla="*/ 73112 h 258763"/>
              <a:gd name="connsiteX16" fmla="*/ 342850 w 393700"/>
              <a:gd name="connsiteY16" fmla="*/ 68263 h 258763"/>
              <a:gd name="connsiteX17" fmla="*/ 154416 w 393700"/>
              <a:gd name="connsiteY17" fmla="*/ 68263 h 258763"/>
              <a:gd name="connsiteX18" fmla="*/ 149225 w 393700"/>
              <a:gd name="connsiteY18" fmla="*/ 73112 h 258763"/>
              <a:gd name="connsiteX19" fmla="*/ 149225 w 393700"/>
              <a:gd name="connsiteY19" fmla="*/ 186867 h 258763"/>
              <a:gd name="connsiteX20" fmla="*/ 154416 w 393700"/>
              <a:gd name="connsiteY20" fmla="*/ 192088 h 258763"/>
              <a:gd name="connsiteX21" fmla="*/ 171844 w 393700"/>
              <a:gd name="connsiteY21" fmla="*/ 192088 h 258763"/>
              <a:gd name="connsiteX22" fmla="*/ 177035 w 393700"/>
              <a:gd name="connsiteY22" fmla="*/ 186867 h 258763"/>
              <a:gd name="connsiteX23" fmla="*/ 177035 w 393700"/>
              <a:gd name="connsiteY23" fmla="*/ 91014 h 258763"/>
              <a:gd name="connsiteX24" fmla="*/ 195205 w 393700"/>
              <a:gd name="connsiteY24" fmla="*/ 91014 h 258763"/>
              <a:gd name="connsiteX25" fmla="*/ 212262 w 393700"/>
              <a:gd name="connsiteY25" fmla="*/ 105933 h 258763"/>
              <a:gd name="connsiteX26" fmla="*/ 203362 w 393700"/>
              <a:gd name="connsiteY26" fmla="*/ 120852 h 258763"/>
              <a:gd name="connsiteX27" fmla="*/ 194092 w 393700"/>
              <a:gd name="connsiteY27" fmla="*/ 127938 h 258763"/>
              <a:gd name="connsiteX28" fmla="*/ 192238 w 393700"/>
              <a:gd name="connsiteY28" fmla="*/ 136143 h 258763"/>
              <a:gd name="connsiteX29" fmla="*/ 191497 w 393700"/>
              <a:gd name="connsiteY29" fmla="*/ 140246 h 258763"/>
              <a:gd name="connsiteX30" fmla="*/ 193351 w 393700"/>
              <a:gd name="connsiteY30" fmla="*/ 146213 h 258763"/>
              <a:gd name="connsiteX31" fmla="*/ 215970 w 393700"/>
              <a:gd name="connsiteY31" fmla="*/ 187240 h 258763"/>
              <a:gd name="connsiteX32" fmla="*/ 224127 w 393700"/>
              <a:gd name="connsiteY32" fmla="*/ 192088 h 258763"/>
              <a:gd name="connsiteX33" fmla="*/ 244892 w 393700"/>
              <a:gd name="connsiteY33" fmla="*/ 192088 h 258763"/>
              <a:gd name="connsiteX34" fmla="*/ 247859 w 393700"/>
              <a:gd name="connsiteY34" fmla="*/ 185375 h 258763"/>
              <a:gd name="connsiteX35" fmla="*/ 220048 w 393700"/>
              <a:gd name="connsiteY35" fmla="*/ 138754 h 258763"/>
              <a:gd name="connsiteX36" fmla="*/ 239701 w 393700"/>
              <a:gd name="connsiteY36" fmla="*/ 105560 h 258763"/>
              <a:gd name="connsiteX37" fmla="*/ 197059 w 393700"/>
              <a:gd name="connsiteY37" fmla="*/ 68263 h 258763"/>
              <a:gd name="connsiteX38" fmla="*/ 90986 w 393700"/>
              <a:gd name="connsiteY38" fmla="*/ 66675 h 258763"/>
              <a:gd name="connsiteX39" fmla="*/ 44331 w 393700"/>
              <a:gd name="connsiteY39" fmla="*/ 102190 h 258763"/>
              <a:gd name="connsiteX40" fmla="*/ 73353 w 393700"/>
              <a:gd name="connsiteY40" fmla="*/ 138446 h 258763"/>
              <a:gd name="connsiteX41" fmla="*/ 87312 w 393700"/>
              <a:gd name="connsiteY41" fmla="*/ 141775 h 258763"/>
              <a:gd name="connsiteX42" fmla="*/ 103843 w 393700"/>
              <a:gd name="connsiteY42" fmla="*/ 155833 h 258763"/>
              <a:gd name="connsiteX43" fmla="*/ 79230 w 393700"/>
              <a:gd name="connsiteY43" fmla="*/ 168411 h 258763"/>
              <a:gd name="connsiteX44" fmla="*/ 52781 w 393700"/>
              <a:gd name="connsiteY44" fmla="*/ 166562 h 258763"/>
              <a:gd name="connsiteX45" fmla="*/ 45801 w 393700"/>
              <a:gd name="connsiteY45" fmla="*/ 171001 h 258763"/>
              <a:gd name="connsiteX46" fmla="*/ 43229 w 393700"/>
              <a:gd name="connsiteY46" fmla="*/ 185799 h 258763"/>
              <a:gd name="connsiteX47" fmla="*/ 46903 w 393700"/>
              <a:gd name="connsiteY47" fmla="*/ 190238 h 258763"/>
              <a:gd name="connsiteX48" fmla="*/ 79598 w 393700"/>
              <a:gd name="connsiteY48" fmla="*/ 192088 h 258763"/>
              <a:gd name="connsiteX49" fmla="*/ 131762 w 393700"/>
              <a:gd name="connsiteY49" fmla="*/ 153613 h 258763"/>
              <a:gd name="connsiteX50" fmla="*/ 99435 w 393700"/>
              <a:gd name="connsiteY50" fmla="*/ 118098 h 258763"/>
              <a:gd name="connsiteX51" fmla="*/ 85475 w 393700"/>
              <a:gd name="connsiteY51" fmla="*/ 114769 h 258763"/>
              <a:gd name="connsiteX52" fmla="*/ 71516 w 393700"/>
              <a:gd name="connsiteY52" fmla="*/ 101820 h 258763"/>
              <a:gd name="connsiteX53" fmla="*/ 89516 w 393700"/>
              <a:gd name="connsiteY53" fmla="*/ 89982 h 258763"/>
              <a:gd name="connsiteX54" fmla="*/ 117803 w 393700"/>
              <a:gd name="connsiteY54" fmla="*/ 91462 h 258763"/>
              <a:gd name="connsiteX55" fmla="*/ 124782 w 393700"/>
              <a:gd name="connsiteY55" fmla="*/ 87022 h 258763"/>
              <a:gd name="connsiteX56" fmla="*/ 127354 w 393700"/>
              <a:gd name="connsiteY56" fmla="*/ 72594 h 258763"/>
              <a:gd name="connsiteX57" fmla="*/ 123680 w 393700"/>
              <a:gd name="connsiteY57" fmla="*/ 68525 h 258763"/>
              <a:gd name="connsiteX58" fmla="*/ 90986 w 393700"/>
              <a:gd name="connsiteY58" fmla="*/ 66675 h 258763"/>
              <a:gd name="connsiteX59" fmla="*/ 0 w 393700"/>
              <a:gd name="connsiteY59" fmla="*/ 0 h 258763"/>
              <a:gd name="connsiteX60" fmla="*/ 393700 w 393700"/>
              <a:gd name="connsiteY60" fmla="*/ 0 h 258763"/>
              <a:gd name="connsiteX61" fmla="*/ 393700 w 393700"/>
              <a:gd name="connsiteY61" fmla="*/ 258763 h 258763"/>
              <a:gd name="connsiteX62" fmla="*/ 0 w 393700"/>
              <a:gd name="connsiteY62" fmla="*/ 258763 h 2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3700" h="258763">
                <a:moveTo>
                  <a:pt x="270295" y="68263"/>
                </a:moveTo>
                <a:cubicBezTo>
                  <a:pt x="266223" y="68263"/>
                  <a:pt x="265112" y="69382"/>
                  <a:pt x="265112" y="73112"/>
                </a:cubicBezTo>
                <a:lnTo>
                  <a:pt x="265112" y="186867"/>
                </a:lnTo>
                <a:cubicBezTo>
                  <a:pt x="265112" y="190596"/>
                  <a:pt x="266223" y="192088"/>
                  <a:pt x="270295" y="192088"/>
                </a:cubicBezTo>
                <a:lnTo>
                  <a:pt x="287693" y="192088"/>
                </a:lnTo>
                <a:cubicBezTo>
                  <a:pt x="291765" y="192088"/>
                  <a:pt x="292875" y="190596"/>
                  <a:pt x="292875" y="186867"/>
                </a:cubicBezTo>
                <a:lnTo>
                  <a:pt x="292875" y="142111"/>
                </a:lnTo>
                <a:lnTo>
                  <a:pt x="338408" y="142111"/>
                </a:lnTo>
                <a:cubicBezTo>
                  <a:pt x="342109" y="142111"/>
                  <a:pt x="343220" y="140619"/>
                  <a:pt x="343220" y="136889"/>
                </a:cubicBezTo>
                <a:lnTo>
                  <a:pt x="343220" y="123462"/>
                </a:lnTo>
                <a:cubicBezTo>
                  <a:pt x="343220" y="119360"/>
                  <a:pt x="342109" y="118241"/>
                  <a:pt x="338408" y="118241"/>
                </a:cubicBezTo>
                <a:lnTo>
                  <a:pt x="292875" y="118241"/>
                </a:lnTo>
                <a:lnTo>
                  <a:pt x="292875" y="92133"/>
                </a:lnTo>
                <a:lnTo>
                  <a:pt x="342850" y="92133"/>
                </a:lnTo>
                <a:cubicBezTo>
                  <a:pt x="346551" y="92133"/>
                  <a:pt x="347662" y="90641"/>
                  <a:pt x="347662" y="86912"/>
                </a:cubicBezTo>
                <a:lnTo>
                  <a:pt x="347662" y="73112"/>
                </a:lnTo>
                <a:cubicBezTo>
                  <a:pt x="347662" y="69382"/>
                  <a:pt x="346551" y="68263"/>
                  <a:pt x="342850" y="68263"/>
                </a:cubicBezTo>
                <a:close/>
                <a:moveTo>
                  <a:pt x="154416" y="68263"/>
                </a:moveTo>
                <a:cubicBezTo>
                  <a:pt x="150337" y="68263"/>
                  <a:pt x="149225" y="69382"/>
                  <a:pt x="149225" y="73112"/>
                </a:cubicBezTo>
                <a:lnTo>
                  <a:pt x="149225" y="186867"/>
                </a:lnTo>
                <a:cubicBezTo>
                  <a:pt x="149225" y="190596"/>
                  <a:pt x="150337" y="192088"/>
                  <a:pt x="154416" y="192088"/>
                </a:cubicBezTo>
                <a:lnTo>
                  <a:pt x="171844" y="192088"/>
                </a:lnTo>
                <a:cubicBezTo>
                  <a:pt x="175552" y="192088"/>
                  <a:pt x="177035" y="190596"/>
                  <a:pt x="177035" y="186867"/>
                </a:cubicBezTo>
                <a:lnTo>
                  <a:pt x="177035" y="91014"/>
                </a:lnTo>
                <a:lnTo>
                  <a:pt x="195205" y="91014"/>
                </a:lnTo>
                <a:cubicBezTo>
                  <a:pt x="206699" y="91014"/>
                  <a:pt x="212262" y="95117"/>
                  <a:pt x="212262" y="105933"/>
                </a:cubicBezTo>
                <a:cubicBezTo>
                  <a:pt x="212262" y="116003"/>
                  <a:pt x="207812" y="118987"/>
                  <a:pt x="203362" y="120852"/>
                </a:cubicBezTo>
                <a:cubicBezTo>
                  <a:pt x="197800" y="123089"/>
                  <a:pt x="195946" y="120852"/>
                  <a:pt x="194092" y="127938"/>
                </a:cubicBezTo>
                <a:lnTo>
                  <a:pt x="192238" y="136143"/>
                </a:lnTo>
                <a:cubicBezTo>
                  <a:pt x="191497" y="138381"/>
                  <a:pt x="191497" y="139500"/>
                  <a:pt x="191497" y="140246"/>
                </a:cubicBezTo>
                <a:cubicBezTo>
                  <a:pt x="191497" y="142111"/>
                  <a:pt x="191867" y="143603"/>
                  <a:pt x="193351" y="146213"/>
                </a:cubicBezTo>
                <a:lnTo>
                  <a:pt x="215970" y="187240"/>
                </a:lnTo>
                <a:cubicBezTo>
                  <a:pt x="218194" y="190596"/>
                  <a:pt x="219678" y="192088"/>
                  <a:pt x="224127" y="192088"/>
                </a:cubicBezTo>
                <a:lnTo>
                  <a:pt x="244892" y="192088"/>
                </a:lnTo>
                <a:cubicBezTo>
                  <a:pt x="247859" y="192088"/>
                  <a:pt x="250825" y="190223"/>
                  <a:pt x="247859" y="185375"/>
                </a:cubicBezTo>
                <a:lnTo>
                  <a:pt x="220048" y="138754"/>
                </a:lnTo>
                <a:cubicBezTo>
                  <a:pt x="229318" y="132787"/>
                  <a:pt x="239701" y="124208"/>
                  <a:pt x="239701" y="105560"/>
                </a:cubicBezTo>
                <a:cubicBezTo>
                  <a:pt x="239701" y="81690"/>
                  <a:pt x="226352" y="68263"/>
                  <a:pt x="197059" y="68263"/>
                </a:cubicBezTo>
                <a:close/>
                <a:moveTo>
                  <a:pt x="90986" y="66675"/>
                </a:moveTo>
                <a:cubicBezTo>
                  <a:pt x="59393" y="66675"/>
                  <a:pt x="44331" y="80363"/>
                  <a:pt x="44331" y="102190"/>
                </a:cubicBezTo>
                <a:cubicBezTo>
                  <a:pt x="44331" y="121798"/>
                  <a:pt x="54985" y="133636"/>
                  <a:pt x="73353" y="138446"/>
                </a:cubicBezTo>
                <a:lnTo>
                  <a:pt x="87312" y="141775"/>
                </a:lnTo>
                <a:cubicBezTo>
                  <a:pt x="99067" y="145105"/>
                  <a:pt x="103843" y="148434"/>
                  <a:pt x="103843" y="155833"/>
                </a:cubicBezTo>
                <a:cubicBezTo>
                  <a:pt x="103843" y="166192"/>
                  <a:pt x="96863" y="168411"/>
                  <a:pt x="79230" y="168411"/>
                </a:cubicBezTo>
                <a:cubicBezTo>
                  <a:pt x="71148" y="168411"/>
                  <a:pt x="57556" y="167302"/>
                  <a:pt x="52781" y="166562"/>
                </a:cubicBezTo>
                <a:cubicBezTo>
                  <a:pt x="47638" y="166192"/>
                  <a:pt x="46536" y="166932"/>
                  <a:pt x="45801" y="171001"/>
                </a:cubicBezTo>
                <a:lnTo>
                  <a:pt x="43229" y="185799"/>
                </a:lnTo>
                <a:cubicBezTo>
                  <a:pt x="42862" y="188759"/>
                  <a:pt x="44331" y="189869"/>
                  <a:pt x="46903" y="190238"/>
                </a:cubicBezTo>
                <a:cubicBezTo>
                  <a:pt x="52413" y="190978"/>
                  <a:pt x="66005" y="192088"/>
                  <a:pt x="79598" y="192088"/>
                </a:cubicBezTo>
                <a:cubicBezTo>
                  <a:pt x="109721" y="192088"/>
                  <a:pt x="131762" y="182100"/>
                  <a:pt x="131762" y="153613"/>
                </a:cubicBezTo>
                <a:cubicBezTo>
                  <a:pt x="131762" y="136966"/>
                  <a:pt x="124415" y="124757"/>
                  <a:pt x="99435" y="118098"/>
                </a:cubicBezTo>
                <a:lnTo>
                  <a:pt x="85475" y="114769"/>
                </a:lnTo>
                <a:cubicBezTo>
                  <a:pt x="75924" y="112179"/>
                  <a:pt x="71516" y="109219"/>
                  <a:pt x="71516" y="101820"/>
                </a:cubicBezTo>
                <a:cubicBezTo>
                  <a:pt x="71516" y="92202"/>
                  <a:pt x="80700" y="89982"/>
                  <a:pt x="89516" y="89982"/>
                </a:cubicBezTo>
                <a:cubicBezTo>
                  <a:pt x="101272" y="89982"/>
                  <a:pt x="113027" y="91092"/>
                  <a:pt x="117803" y="91462"/>
                </a:cubicBezTo>
                <a:cubicBezTo>
                  <a:pt x="122945" y="91832"/>
                  <a:pt x="124048" y="91462"/>
                  <a:pt x="124782" y="87022"/>
                </a:cubicBezTo>
                <a:lnTo>
                  <a:pt x="127354" y="72594"/>
                </a:lnTo>
                <a:cubicBezTo>
                  <a:pt x="127721" y="70005"/>
                  <a:pt x="126252" y="68895"/>
                  <a:pt x="123680" y="68525"/>
                </a:cubicBezTo>
                <a:cubicBezTo>
                  <a:pt x="118170" y="67785"/>
                  <a:pt x="106047" y="66675"/>
                  <a:pt x="90986" y="66675"/>
                </a:cubicBezTo>
                <a:close/>
                <a:moveTo>
                  <a:pt x="0" y="0"/>
                </a:moveTo>
                <a:lnTo>
                  <a:pt x="393700" y="0"/>
                </a:lnTo>
                <a:lnTo>
                  <a:pt x="393700" y="258763"/>
                </a:lnTo>
                <a:lnTo>
                  <a:pt x="0" y="258763"/>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de-CH"/>
          </a:p>
        </p:txBody>
      </p:sp>
    </p:spTree>
    <p:extLst>
      <p:ext uri="{BB962C8B-B14F-4D97-AF65-F5344CB8AC3E}">
        <p14:creationId xmlns:p14="http://schemas.microsoft.com/office/powerpoint/2010/main" val="11931417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titel mit Bild">
    <p:spTree>
      <p:nvGrpSpPr>
        <p:cNvPr id="1" name=""/>
        <p:cNvGrpSpPr/>
        <p:nvPr/>
      </p:nvGrpSpPr>
      <p:grpSpPr>
        <a:xfrm>
          <a:off x="0" y="0"/>
          <a:ext cx="0" cy="0"/>
          <a:chOff x="0" y="0"/>
          <a:chExt cx="0" cy="0"/>
        </a:xfrm>
      </p:grpSpPr>
      <p:grpSp>
        <p:nvGrpSpPr>
          <p:cNvPr id="24" name="Gruppieren 23">
            <a:extLst>
              <a:ext uri="{FF2B5EF4-FFF2-40B4-BE49-F238E27FC236}">
                <a16:creationId xmlns:a16="http://schemas.microsoft.com/office/drawing/2014/main" id="{FFDAB613-6CCE-4BCF-9A1C-E09A046771F7}"/>
              </a:ext>
            </a:extLst>
          </p:cNvPr>
          <p:cNvGrpSpPr/>
          <p:nvPr userDrawn="1"/>
        </p:nvGrpSpPr>
        <p:grpSpPr>
          <a:xfrm>
            <a:off x="338615" y="6180932"/>
            <a:ext cx="468154" cy="339724"/>
            <a:chOff x="338614" y="6180932"/>
            <a:chExt cx="468154" cy="339724"/>
          </a:xfrm>
        </p:grpSpPr>
        <p:sp>
          <p:nvSpPr>
            <p:cNvPr id="25" name="Rechteck 24">
              <a:extLst>
                <a:ext uri="{FF2B5EF4-FFF2-40B4-BE49-F238E27FC236}">
                  <a16:creationId xmlns:a16="http://schemas.microsoft.com/office/drawing/2014/main" id="{111E4DDC-60E1-439E-94DF-8E3B9A54C35A}"/>
                </a:ext>
              </a:extLst>
            </p:cNvPr>
            <p:cNvSpPr/>
            <p:nvPr userDrawn="1"/>
          </p:nvSpPr>
          <p:spPr>
            <a:xfrm>
              <a:off x="338614" y="6180932"/>
              <a:ext cx="468154" cy="339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1"/>
            </a:p>
          </p:txBody>
        </p:sp>
        <p:pic>
          <p:nvPicPr>
            <p:cNvPr id="26" name="Grafik 25">
              <a:extLst>
                <a:ext uri="{FF2B5EF4-FFF2-40B4-BE49-F238E27FC236}">
                  <a16:creationId xmlns:a16="http://schemas.microsoft.com/office/drawing/2014/main" id="{70FBF44A-439A-430A-8652-04590D69DA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272" y="6187281"/>
              <a:ext cx="466495" cy="333375"/>
            </a:xfrm>
            <a:prstGeom prst="rect">
              <a:avLst/>
            </a:prstGeom>
          </p:spPr>
        </p:pic>
      </p:grpSp>
      <p:sp>
        <p:nvSpPr>
          <p:cNvPr id="14" name="Bildplatzhalter 13">
            <a:extLst>
              <a:ext uri="{FF2B5EF4-FFF2-40B4-BE49-F238E27FC236}">
                <a16:creationId xmlns:a16="http://schemas.microsoft.com/office/drawing/2014/main" id="{A66E5944-5353-4E24-AAA2-31520D99417A}"/>
              </a:ext>
            </a:extLst>
          </p:cNvPr>
          <p:cNvSpPr>
            <a:spLocks noGrp="1"/>
          </p:cNvSpPr>
          <p:nvPr>
            <p:ph type="pic" sz="quarter" idx="14"/>
          </p:nvPr>
        </p:nvSpPr>
        <p:spPr>
          <a:xfrm>
            <a:off x="0" y="2"/>
            <a:ext cx="12192000" cy="6857805"/>
          </a:xfrm>
          <a:custGeom>
            <a:avLst/>
            <a:gdLst>
              <a:gd name="connsiteX0" fmla="*/ 376238 w 12192000"/>
              <a:gd name="connsiteY0" fmla="*/ 6224588 h 6857805"/>
              <a:gd name="connsiteX1" fmla="*/ 376238 w 12192000"/>
              <a:gd name="connsiteY1" fmla="*/ 6483351 h 6857805"/>
              <a:gd name="connsiteX2" fmla="*/ 769938 w 12192000"/>
              <a:gd name="connsiteY2" fmla="*/ 6483351 h 6857805"/>
              <a:gd name="connsiteX3" fmla="*/ 769938 w 12192000"/>
              <a:gd name="connsiteY3" fmla="*/ 6224588 h 6857805"/>
              <a:gd name="connsiteX4" fmla="*/ 0 w 12192000"/>
              <a:gd name="connsiteY4" fmla="*/ 0 h 6857805"/>
              <a:gd name="connsiteX5" fmla="*/ 12192000 w 12192000"/>
              <a:gd name="connsiteY5" fmla="*/ 0 h 6857805"/>
              <a:gd name="connsiteX6" fmla="*/ 12192000 w 12192000"/>
              <a:gd name="connsiteY6" fmla="*/ 3667125 h 6857805"/>
              <a:gd name="connsiteX7" fmla="*/ 12192000 w 12192000"/>
              <a:gd name="connsiteY7" fmla="*/ 6143625 h 6857805"/>
              <a:gd name="connsiteX8" fmla="*/ 12192000 w 12192000"/>
              <a:gd name="connsiteY8" fmla="*/ 6857805 h 6857805"/>
              <a:gd name="connsiteX9" fmla="*/ 6096000 w 12192000"/>
              <a:gd name="connsiteY9" fmla="*/ 6857805 h 6857805"/>
              <a:gd name="connsiteX10" fmla="*/ 4638676 w 12192000"/>
              <a:gd name="connsiteY10" fmla="*/ 6857805 h 6857805"/>
              <a:gd name="connsiteX11" fmla="*/ 0 w 12192000"/>
              <a:gd name="connsiteY11" fmla="*/ 6857805 h 6857805"/>
              <a:gd name="connsiteX12" fmla="*/ 0 w 12192000"/>
              <a:gd name="connsiteY12" fmla="*/ 6143625 h 6857805"/>
              <a:gd name="connsiteX13" fmla="*/ 0 w 12192000"/>
              <a:gd name="connsiteY13" fmla="*/ 3429000 h 685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7805">
                <a:moveTo>
                  <a:pt x="376238" y="6224588"/>
                </a:moveTo>
                <a:lnTo>
                  <a:pt x="376238" y="6483351"/>
                </a:lnTo>
                <a:lnTo>
                  <a:pt x="769938" y="6483351"/>
                </a:lnTo>
                <a:lnTo>
                  <a:pt x="769938" y="6224588"/>
                </a:lnTo>
                <a:close/>
                <a:moveTo>
                  <a:pt x="0" y="0"/>
                </a:moveTo>
                <a:lnTo>
                  <a:pt x="12192000" y="0"/>
                </a:lnTo>
                <a:lnTo>
                  <a:pt x="12192000" y="3667125"/>
                </a:lnTo>
                <a:lnTo>
                  <a:pt x="12192000" y="6143625"/>
                </a:lnTo>
                <a:lnTo>
                  <a:pt x="12192000" y="6857805"/>
                </a:lnTo>
                <a:lnTo>
                  <a:pt x="6096000" y="6857805"/>
                </a:lnTo>
                <a:lnTo>
                  <a:pt x="4638676" y="6857805"/>
                </a:lnTo>
                <a:lnTo>
                  <a:pt x="0" y="6857805"/>
                </a:lnTo>
                <a:lnTo>
                  <a:pt x="0" y="6143625"/>
                </a:lnTo>
                <a:lnTo>
                  <a:pt x="0" y="3429000"/>
                </a:lnTo>
                <a:close/>
              </a:path>
            </a:pathLst>
          </a:custGeom>
          <a:solidFill>
            <a:schemeClr val="bg1">
              <a:lumMod val="85000"/>
            </a:schemeClr>
          </a:solidFill>
        </p:spPr>
        <p:txBody>
          <a:bodyPr wrap="square">
            <a:noAutofit/>
          </a:bodyPr>
          <a:lstStyle>
            <a:lvl1pPr marL="0" indent="0">
              <a:buNone/>
              <a:defRPr/>
            </a:lvl1pPr>
          </a:lstStyle>
          <a:p>
            <a:r>
              <a:rPr lang="de-DE"/>
              <a:t>Bild durch Klicken auf Symbol hinzufügen</a:t>
            </a:r>
            <a:endParaRPr lang="de-CH"/>
          </a:p>
        </p:txBody>
      </p:sp>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1127126" y="620712"/>
            <a:ext cx="9937751" cy="5653087"/>
          </a:xfrm>
        </p:spPr>
        <p:txBody>
          <a:bodyPr bIns="288000" anchor="ctr"/>
          <a:lstStyle>
            <a:lvl1pPr algn="ctr">
              <a:lnSpc>
                <a:spcPts val="5500"/>
              </a:lnSpc>
              <a:defRPr sz="5001">
                <a:solidFill>
                  <a:schemeClr val="bg1"/>
                </a:solidFill>
                <a:latin typeface="+mj-lt"/>
              </a:defRPr>
            </a:lvl1pPr>
          </a:lstStyle>
          <a:p>
            <a:r>
              <a:rPr lang="de-DE"/>
              <a:t>Mastertitelformat bearbeiten</a:t>
            </a:r>
            <a:endParaRPr lang="de-CH"/>
          </a:p>
        </p:txBody>
      </p:sp>
    </p:spTree>
    <p:extLst>
      <p:ext uri="{BB962C8B-B14F-4D97-AF65-F5344CB8AC3E}">
        <p14:creationId xmlns:p14="http://schemas.microsoft.com/office/powerpoint/2010/main" val="17627968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2C0FA-00FE-4872-AB5A-25660EDA1E66}"/>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560736F-35AE-466B-A0FB-CB490DE3DA4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E351E1D-24A7-48B3-96BC-19E7FF04FFE1}"/>
              </a:ext>
            </a:extLst>
          </p:cNvPr>
          <p:cNvSpPr>
            <a:spLocks noGrp="1"/>
          </p:cNvSpPr>
          <p:nvPr>
            <p:ph type="dt" sz="half" idx="10"/>
          </p:nvPr>
        </p:nvSpPr>
        <p:spPr/>
        <p:txBody>
          <a:bodyPr/>
          <a:lstStyle/>
          <a:p>
            <a:fld id="{F29465A3-578B-4306-B7E1-BE0BFC525A4C}" type="datetimeFigureOut">
              <a:rPr lang="de-CH" smtClean="0"/>
              <a:t>15.09.2021</a:t>
            </a:fld>
            <a:endParaRPr lang="de-CH"/>
          </a:p>
        </p:txBody>
      </p:sp>
      <p:sp>
        <p:nvSpPr>
          <p:cNvPr id="5" name="Fußzeilenplatzhalter 4">
            <a:extLst>
              <a:ext uri="{FF2B5EF4-FFF2-40B4-BE49-F238E27FC236}">
                <a16:creationId xmlns:a16="http://schemas.microsoft.com/office/drawing/2014/main" id="{CD400057-BFEA-49CA-8967-93563D38C814}"/>
              </a:ext>
            </a:extLst>
          </p:cNvPr>
          <p:cNvSpPr>
            <a:spLocks noGrp="1"/>
          </p:cNvSpPr>
          <p:nvPr>
            <p:ph type="ftr" sz="quarter" idx="11"/>
          </p:nvPr>
        </p:nvSpPr>
        <p:spPr/>
        <p:txBody>
          <a:bodyPr/>
          <a:lstStyle/>
          <a:p>
            <a:endParaRPr lang="de-CH"/>
          </a:p>
        </p:txBody>
      </p:sp>
      <p:sp>
        <p:nvSpPr>
          <p:cNvPr id="7" name="Foliennummer">
            <a:extLst>
              <a:ext uri="{FF2B5EF4-FFF2-40B4-BE49-F238E27FC236}">
                <a16:creationId xmlns:a16="http://schemas.microsoft.com/office/drawing/2014/main" id="{6F4BD5A2-C29E-4EB8-BC88-F3F43BB96F53}"/>
              </a:ext>
            </a:extLst>
          </p:cNvPr>
          <p:cNvSpPr txBox="1">
            <a:spLocks noGrp="1"/>
          </p:cNvSpPr>
          <p:nvPr>
            <p:ph type="sldNum" sz="quarter" idx="2"/>
          </p:nvPr>
        </p:nvSpPr>
        <p:spPr>
          <a:xfrm>
            <a:off x="11695812" y="6491774"/>
            <a:ext cx="289342" cy="205185"/>
          </a:xfrm>
          <a:prstGeom prst="rect">
            <a:avLst/>
          </a:prstGeom>
        </p:spPr>
        <p:txBody>
          <a:bodyPr/>
          <a:lstStyle>
            <a:lvl1pPr>
              <a:defRPr sz="1000">
                <a:solidFill>
                  <a:schemeClr val="bg1">
                    <a:lumMod val="50000"/>
                  </a:schemeClr>
                </a:solidFill>
                <a:latin typeface="SRG SSR Type Light" panose="020B0504030602030204" pitchFamily="34" charset="0"/>
              </a:defRPr>
            </a:lvl1pPr>
          </a:lstStyle>
          <a:p>
            <a:fld id="{86CB4B4D-7CA3-9044-876B-883B54F8677D}" type="slidenum">
              <a:rPr lang="de-CH" smtClean="0"/>
              <a:pPr/>
              <a:t>‹Nr.›</a:t>
            </a:fld>
            <a:endParaRPr lang="de-CH"/>
          </a:p>
        </p:txBody>
      </p:sp>
    </p:spTree>
    <p:extLst>
      <p:ext uri="{BB962C8B-B14F-4D97-AF65-F5344CB8AC3E}">
        <p14:creationId xmlns:p14="http://schemas.microsoft.com/office/powerpoint/2010/main" val="4173372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252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23" rtl="0" eaLnBrk="1" latinLnBrk="0" hangingPunct="1">
        <a:lnSpc>
          <a:spcPct val="100000"/>
        </a:lnSpc>
        <a:spcBef>
          <a:spcPct val="0"/>
        </a:spcBef>
        <a:buNone/>
        <a:defRPr sz="3300" b="1" kern="1200">
          <a:solidFill>
            <a:schemeClr val="tx2"/>
          </a:solidFill>
          <a:latin typeface="+mj-lt"/>
          <a:ea typeface="+mj-ea"/>
          <a:cs typeface="+mj-cs"/>
        </a:defRPr>
      </a:lvl1pPr>
    </p:titleStyle>
    <p:bodyStyle>
      <a:lvl1pPr marL="0" indent="0" algn="l" defTabSz="914423" rtl="0" eaLnBrk="1" latinLnBrk="0" hangingPunct="1">
        <a:lnSpc>
          <a:spcPct val="100000"/>
        </a:lnSpc>
        <a:spcBef>
          <a:spcPts val="0"/>
        </a:spcBef>
        <a:spcAft>
          <a:spcPts val="0"/>
        </a:spcAft>
        <a:buClr>
          <a:schemeClr val="accent1"/>
        </a:buClr>
        <a:buSzPct val="100000"/>
        <a:buFont typeface="Wingdings 2" panose="05020102010507070707" pitchFamily="18" charset="2"/>
        <a:buNone/>
        <a:defRPr sz="2000" b="0" kern="1200">
          <a:solidFill>
            <a:schemeClr val="tx1"/>
          </a:solidFill>
          <a:latin typeface="+mn-lt"/>
          <a:ea typeface="+mn-ea"/>
          <a:cs typeface="+mn-cs"/>
        </a:defRPr>
      </a:lvl1pPr>
      <a:lvl2pPr marL="0" indent="0" algn="l" defTabSz="914423" rtl="0" eaLnBrk="1" latinLnBrk="0" hangingPunct="1">
        <a:lnSpc>
          <a:spcPct val="100000"/>
        </a:lnSpc>
        <a:spcBef>
          <a:spcPts val="0"/>
        </a:spcBef>
        <a:spcAft>
          <a:spcPts val="1300"/>
        </a:spcAft>
        <a:buClr>
          <a:schemeClr val="accent1"/>
        </a:buClr>
        <a:buFont typeface="Wingdings 2" panose="05020102010507070707" pitchFamily="18" charset="2"/>
        <a:buNone/>
        <a:defRPr sz="2000" b="0" kern="1200">
          <a:solidFill>
            <a:schemeClr val="tx1"/>
          </a:solidFill>
          <a:latin typeface="+mn-lt"/>
          <a:ea typeface="+mn-ea"/>
          <a:cs typeface="+mn-cs"/>
        </a:defRPr>
      </a:lvl2pPr>
      <a:lvl3pPr marL="378000" indent="-378000" algn="l" defTabSz="914423" rtl="0" eaLnBrk="1" latinLnBrk="0" hangingPunct="1">
        <a:lnSpc>
          <a:spcPct val="100000"/>
        </a:lnSpc>
        <a:spcBef>
          <a:spcPts val="0"/>
        </a:spcBef>
        <a:spcAft>
          <a:spcPts val="1300"/>
        </a:spcAft>
        <a:buClr>
          <a:schemeClr val="accent1"/>
        </a:buClr>
        <a:buFont typeface="Wingdings 2" panose="05020102010507070707" pitchFamily="18" charset="2"/>
        <a:buChar char=""/>
        <a:defRPr sz="2000" b="0" kern="1200">
          <a:solidFill>
            <a:schemeClr val="tx1"/>
          </a:solidFill>
          <a:latin typeface="+mn-lt"/>
          <a:ea typeface="+mn-ea"/>
          <a:cs typeface="+mn-cs"/>
        </a:defRPr>
      </a:lvl3pPr>
      <a:lvl4pPr marL="1134000" indent="-378000" algn="l" defTabSz="914423" rtl="0" eaLnBrk="1" latinLnBrk="0" hangingPunct="1">
        <a:lnSpc>
          <a:spcPct val="100000"/>
        </a:lnSpc>
        <a:spcBef>
          <a:spcPts val="0"/>
        </a:spcBef>
        <a:spcAft>
          <a:spcPts val="1300"/>
        </a:spcAft>
        <a:buClr>
          <a:schemeClr val="accent1"/>
        </a:buClr>
        <a:buFont typeface="SRG SSR Type" panose="020B0504030602030204" pitchFamily="34" charset="0"/>
        <a:buChar char="–"/>
        <a:defRPr sz="2000" b="0" kern="1200">
          <a:solidFill>
            <a:schemeClr val="tx1"/>
          </a:solidFill>
          <a:latin typeface="+mn-lt"/>
          <a:ea typeface="+mn-ea"/>
          <a:cs typeface="+mn-cs"/>
        </a:defRPr>
      </a:lvl4pPr>
      <a:lvl5pPr marL="0" indent="0" algn="l" defTabSz="914423" rtl="0" eaLnBrk="1" latinLnBrk="0" hangingPunct="1">
        <a:lnSpc>
          <a:spcPct val="100000"/>
        </a:lnSpc>
        <a:spcBef>
          <a:spcPts val="0"/>
        </a:spcBef>
        <a:spcAft>
          <a:spcPts val="0"/>
        </a:spcAft>
        <a:buClr>
          <a:schemeClr val="accent1"/>
        </a:buClr>
        <a:buFont typeface="SRG SSR Type" panose="020B0504030602030204" pitchFamily="34" charset="0"/>
        <a:buNone/>
        <a:defRPr sz="2000" b="0" kern="1200">
          <a:solidFill>
            <a:schemeClr val="tx1"/>
          </a:solidFill>
          <a:latin typeface="+mj-lt"/>
          <a:ea typeface="+mn-ea"/>
          <a:cs typeface="+mn-cs"/>
        </a:defRPr>
      </a:lvl5pPr>
      <a:lvl6pPr marL="0" indent="0" algn="l" defTabSz="914423" rtl="0" eaLnBrk="1" latinLnBrk="0" hangingPunct="1">
        <a:lnSpc>
          <a:spcPct val="100000"/>
        </a:lnSpc>
        <a:spcBef>
          <a:spcPts val="0"/>
        </a:spcBef>
        <a:spcAft>
          <a:spcPts val="1300"/>
        </a:spcAft>
        <a:buClr>
          <a:schemeClr val="accent1"/>
        </a:buClr>
        <a:buFont typeface="SRG SSR Type" panose="020B0504030602030204" pitchFamily="34" charset="0"/>
        <a:buNone/>
        <a:defRPr sz="2000" b="0" kern="1200">
          <a:solidFill>
            <a:schemeClr val="tx1"/>
          </a:solidFill>
          <a:latin typeface="+mn-lt"/>
          <a:ea typeface="+mn-ea"/>
          <a:cs typeface="+mn-cs"/>
        </a:defRPr>
      </a:lvl6pPr>
      <a:lvl7pPr marL="378000" indent="-378000" algn="l" defTabSz="914423" rtl="0" eaLnBrk="1" latinLnBrk="0" hangingPunct="1">
        <a:lnSpc>
          <a:spcPct val="100000"/>
        </a:lnSpc>
        <a:spcBef>
          <a:spcPts val="0"/>
        </a:spcBef>
        <a:spcAft>
          <a:spcPts val="1300"/>
        </a:spcAft>
        <a:buClr>
          <a:schemeClr val="accent1"/>
        </a:buClr>
        <a:buFont typeface="Wingdings 2" panose="05020102010507070707" pitchFamily="18" charset="2"/>
        <a:buChar char=""/>
        <a:defRPr sz="2000" b="0" kern="1200">
          <a:solidFill>
            <a:schemeClr val="tx1"/>
          </a:solidFill>
          <a:latin typeface="+mn-lt"/>
          <a:ea typeface="+mn-ea"/>
          <a:cs typeface="+mn-cs"/>
        </a:defRPr>
      </a:lvl7pPr>
      <a:lvl8pPr marL="1134000" indent="-378000" algn="l" defTabSz="914423" rtl="0" eaLnBrk="1" latinLnBrk="0" hangingPunct="1">
        <a:lnSpc>
          <a:spcPct val="100000"/>
        </a:lnSpc>
        <a:spcBef>
          <a:spcPts val="0"/>
        </a:spcBef>
        <a:spcAft>
          <a:spcPts val="1300"/>
        </a:spcAft>
        <a:buClr>
          <a:schemeClr val="accent1"/>
        </a:buClr>
        <a:buFont typeface="SRG SSR Type" panose="020B0504030602030204" pitchFamily="34" charset="0"/>
        <a:buChar char="–"/>
        <a:tabLst/>
        <a:defRPr sz="2000" b="0" kern="1200">
          <a:solidFill>
            <a:schemeClr val="tx1"/>
          </a:solidFill>
          <a:latin typeface="+mn-lt"/>
          <a:ea typeface="+mn-ea"/>
          <a:cs typeface="+mn-cs"/>
        </a:defRPr>
      </a:lvl8pPr>
      <a:lvl9pPr marL="1620000" indent="-234006" algn="l" defTabSz="914423" rtl="0" eaLnBrk="1" latinLnBrk="0" hangingPunct="1">
        <a:lnSpc>
          <a:spcPct val="100000"/>
        </a:lnSpc>
        <a:spcBef>
          <a:spcPts val="0"/>
        </a:spcBef>
        <a:spcAft>
          <a:spcPts val="1300"/>
        </a:spcAft>
        <a:buClr>
          <a:schemeClr val="accent1"/>
        </a:buClr>
        <a:buFont typeface="SRG SSR Type" panose="020B0504030602030204" pitchFamily="34" charset="0"/>
        <a:buChar char="–"/>
        <a:defRPr sz="2000" b="0" kern="1200">
          <a:solidFill>
            <a:schemeClr val="tx1"/>
          </a:solidFill>
          <a:latin typeface="+mn-lt"/>
          <a:ea typeface="+mn-ea"/>
          <a:cs typeface="+mn-cs"/>
        </a:defRPr>
      </a:lvl9pPr>
    </p:bodyStyle>
    <p:otherStyle>
      <a:defPPr>
        <a:defRPr lang="de-DE"/>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7" userDrawn="1">
          <p15:clr>
            <a:srgbClr val="5ACBF0"/>
          </p15:clr>
        </p15:guide>
        <p15:guide id="12" pos="393" userDrawn="1">
          <p15:clr>
            <a:srgbClr val="5ACBF0"/>
          </p15:clr>
        </p15:guide>
        <p15:guide id="14" orient="horz" pos="368" userDrawn="1">
          <p15:clr>
            <a:srgbClr val="F26B43"/>
          </p15:clr>
        </p15:guide>
        <p15:guide id="15" orient="horz" pos="1185" userDrawn="1">
          <p15:clr>
            <a:srgbClr val="F26B43"/>
          </p15:clr>
        </p15:guide>
        <p15:guide id="16" pos="1799" userDrawn="1">
          <p15:clr>
            <a:srgbClr val="F26B43"/>
          </p15:clr>
        </p15:guide>
        <p15:guide id="17" pos="619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bwMode="gray">
          <a:xfrm>
            <a:off x="1127126" y="620714"/>
            <a:ext cx="9937751" cy="828675"/>
          </a:xfrm>
          <a:prstGeom prst="rect">
            <a:avLst/>
          </a:prstGeom>
        </p:spPr>
        <p:txBody>
          <a:bodyPr vert="horz" lIns="0" tIns="0" rIns="0" bIns="0" rtlCol="0" anchor="t" anchorCtr="0">
            <a:noAutofit/>
          </a:bodyPr>
          <a:lstStyle/>
          <a:p>
            <a:r>
              <a:rPr lang="de-CH"/>
              <a:t>Mastertitelformat bearbeiten</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bwMode="gray">
          <a:xfrm>
            <a:off x="1127124" y="1449388"/>
            <a:ext cx="9937750" cy="4334193"/>
          </a:xfrm>
          <a:prstGeom prst="rect">
            <a:avLst/>
          </a:prstGeom>
        </p:spPr>
        <p:txBody>
          <a:bodyPr vert="horz" lIns="0" tIns="0" rIns="0" bIns="0" rtlCol="0">
            <a:no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a:p>
            <a:pPr lvl="5"/>
            <a:r>
              <a:rPr lang="de-CH"/>
              <a:t>Sechste Ebene</a:t>
            </a:r>
          </a:p>
          <a:p>
            <a:pPr lvl="6"/>
            <a:r>
              <a:rPr lang="de-CH"/>
              <a:t>Siebte Ebene</a:t>
            </a:r>
          </a:p>
          <a:p>
            <a:pPr lvl="7"/>
            <a:r>
              <a:rPr lang="de-CH"/>
              <a:t>Achte Ebene</a:t>
            </a:r>
          </a:p>
          <a:p>
            <a:pPr lvl="8"/>
            <a:r>
              <a:rPr lang="de-CH"/>
              <a:t>Neunte Ebene</a:t>
            </a:r>
          </a:p>
        </p:txBody>
      </p:sp>
      <p:sp>
        <p:nvSpPr>
          <p:cNvPr id="4" name="Datumsplatzhalter 3">
            <a:extLst>
              <a:ext uri="{FF2B5EF4-FFF2-40B4-BE49-F238E27FC236}">
                <a16:creationId xmlns:a16="http://schemas.microsoft.com/office/drawing/2014/main" id="{86B66F5F-246B-41C3-A7EF-74B5848C435E}"/>
              </a:ext>
            </a:extLst>
          </p:cNvPr>
          <p:cNvSpPr>
            <a:spLocks noGrp="1"/>
          </p:cNvSpPr>
          <p:nvPr>
            <p:ph type="dt" sz="half" idx="2"/>
          </p:nvPr>
        </p:nvSpPr>
        <p:spPr bwMode="gray">
          <a:xfrm>
            <a:off x="8148638" y="6273802"/>
            <a:ext cx="2376238" cy="207963"/>
          </a:xfrm>
          <a:prstGeom prst="rect">
            <a:avLst/>
          </a:prstGeom>
        </p:spPr>
        <p:txBody>
          <a:bodyPr vert="horz" lIns="0" tIns="21600" rIns="0" bIns="0" rtlCol="0" anchor="t" anchorCtr="0"/>
          <a:lstStyle>
            <a:lvl1pPr algn="r">
              <a:defRPr sz="1001">
                <a:solidFill>
                  <a:schemeClr val="tx1"/>
                </a:solidFill>
              </a:defRPr>
            </a:lvl1pPr>
          </a:lstStyle>
          <a:p>
            <a:fld id="{FD97C2BF-0D73-46B2-956F-BB1B0182E8C4}" type="datetimeFigureOut">
              <a:rPr lang="de-CH" smtClean="0"/>
              <a:pPr/>
              <a:t>15.09.2021</a:t>
            </a:fld>
            <a:endParaRPr lang="de-CH"/>
          </a:p>
        </p:txBody>
      </p:sp>
      <p:sp>
        <p:nvSpPr>
          <p:cNvPr id="5"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bwMode="gray">
          <a:xfrm>
            <a:off x="1127124" y="6273802"/>
            <a:ext cx="6805614" cy="207963"/>
          </a:xfrm>
          <a:prstGeom prst="rect">
            <a:avLst/>
          </a:prstGeom>
        </p:spPr>
        <p:txBody>
          <a:bodyPr vert="horz" lIns="0" tIns="21600" rIns="0" bIns="0" rtlCol="0" anchor="t" anchorCtr="0"/>
          <a:lstStyle>
            <a:lvl1pPr algn="l">
              <a:defRPr sz="1001">
                <a:solidFill>
                  <a:schemeClr val="tx1"/>
                </a:solidFill>
              </a:defRPr>
            </a:lvl1pPr>
          </a:lstStyle>
          <a:p>
            <a:endParaRPr lang="de-CH"/>
          </a:p>
        </p:txBody>
      </p:sp>
      <p:sp>
        <p:nvSpPr>
          <p:cNvPr id="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bwMode="gray">
          <a:xfrm>
            <a:off x="10524875" y="6273802"/>
            <a:ext cx="540000" cy="207963"/>
          </a:xfrm>
          <a:prstGeom prst="rect">
            <a:avLst/>
          </a:prstGeom>
        </p:spPr>
        <p:txBody>
          <a:bodyPr vert="horz" lIns="0" tIns="21600" rIns="0" bIns="0" rtlCol="0" anchor="t" anchorCtr="0"/>
          <a:lstStyle>
            <a:lvl1pPr algn="r">
              <a:defRPr sz="1001">
                <a:solidFill>
                  <a:schemeClr val="tx1"/>
                </a:solidFill>
              </a:defRPr>
            </a:lvl1pPr>
          </a:lstStyle>
          <a:p>
            <a:fld id="{0A6ABA92-B65E-42F5-BB28-73DA50746AED}" type="slidenum">
              <a:rPr lang="de-CH" smtClean="0"/>
              <a:pPr/>
              <a:t>‹Nr.›</a:t>
            </a:fld>
            <a:endParaRPr lang="de-CH"/>
          </a:p>
        </p:txBody>
      </p:sp>
      <p:pic>
        <p:nvPicPr>
          <p:cNvPr id="15" name="Grafik 14">
            <a:extLst>
              <a:ext uri="{FF2B5EF4-FFF2-40B4-BE49-F238E27FC236}">
                <a16:creationId xmlns:a16="http://schemas.microsoft.com/office/drawing/2014/main" id="{DD67BBA8-1215-4433-B18C-83CEB641B1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340274" y="6187283"/>
            <a:ext cx="466495" cy="333375"/>
          </a:xfrm>
          <a:prstGeom prst="rect">
            <a:avLst/>
          </a:prstGeom>
        </p:spPr>
      </p:pic>
    </p:spTree>
    <p:extLst>
      <p:ext uri="{BB962C8B-B14F-4D97-AF65-F5344CB8AC3E}">
        <p14:creationId xmlns:p14="http://schemas.microsoft.com/office/powerpoint/2010/main" val="2261252635"/>
      </p:ext>
    </p:extLst>
  </p:cSld>
  <p:clrMap bg1="lt1" tx1="dk1" bg2="lt2" tx2="dk2" accent1="accent1" accent2="accent2" accent3="accent3" accent4="accent4" accent5="accent5" accent6="accent6" hlink="hlink" folHlink="folHlink"/>
  <p:sldLayoutIdLst>
    <p:sldLayoutId id="2147483669" r:id="rId1"/>
    <p:sldLayoutId id="2147483674" r:id="rId2"/>
  </p:sldLayoutIdLst>
  <p:txStyles>
    <p:titleStyle>
      <a:lvl1pPr algn="l" defTabSz="914423" rtl="0" eaLnBrk="1" latinLnBrk="0" hangingPunct="1">
        <a:lnSpc>
          <a:spcPct val="100000"/>
        </a:lnSpc>
        <a:spcBef>
          <a:spcPct val="0"/>
        </a:spcBef>
        <a:buNone/>
        <a:defRPr sz="3300" b="1" kern="1200">
          <a:solidFill>
            <a:schemeClr val="tx1"/>
          </a:solidFill>
          <a:latin typeface="+mj-lt"/>
          <a:ea typeface="+mj-ea"/>
          <a:cs typeface="+mj-cs"/>
        </a:defRPr>
      </a:lvl1pPr>
    </p:titleStyle>
    <p:bodyStyle>
      <a:lvl1pPr marL="0" indent="0" algn="l" defTabSz="914423" rtl="0" eaLnBrk="1" latinLnBrk="0" hangingPunct="1">
        <a:lnSpc>
          <a:spcPct val="100000"/>
        </a:lnSpc>
        <a:spcBef>
          <a:spcPts val="0"/>
        </a:spcBef>
        <a:spcAft>
          <a:spcPts val="0"/>
        </a:spcAft>
        <a:buClr>
          <a:schemeClr val="accent1"/>
        </a:buClr>
        <a:buSzPct val="100000"/>
        <a:buFont typeface="Wingdings 2" panose="05020102010507070707" pitchFamily="18" charset="2"/>
        <a:buNone/>
        <a:defRPr sz="2250" b="1" kern="1200">
          <a:solidFill>
            <a:schemeClr val="tx1"/>
          </a:solidFill>
          <a:latin typeface="+mj-lt"/>
          <a:ea typeface="+mn-ea"/>
          <a:cs typeface="+mn-cs"/>
        </a:defRPr>
      </a:lvl1pPr>
      <a:lvl2pPr marL="0" indent="0" algn="l" defTabSz="914423" rtl="0" eaLnBrk="1" latinLnBrk="0" hangingPunct="1">
        <a:lnSpc>
          <a:spcPct val="100000"/>
        </a:lnSpc>
        <a:spcBef>
          <a:spcPts val="0"/>
        </a:spcBef>
        <a:spcAft>
          <a:spcPts val="1300"/>
        </a:spcAft>
        <a:buClr>
          <a:schemeClr val="accent1"/>
        </a:buClr>
        <a:buFont typeface="Wingdings 2" panose="05020102010507070707" pitchFamily="18" charset="2"/>
        <a:buNone/>
        <a:defRPr sz="2250" kern="1200">
          <a:solidFill>
            <a:schemeClr val="tx1"/>
          </a:solidFill>
          <a:latin typeface="+mn-lt"/>
          <a:ea typeface="+mn-ea"/>
          <a:cs typeface="+mn-cs"/>
        </a:defRPr>
      </a:lvl2pPr>
      <a:lvl3pPr marL="378000" indent="-378000" algn="l" defTabSz="914423" rtl="0" eaLnBrk="1" latinLnBrk="0" hangingPunct="1">
        <a:lnSpc>
          <a:spcPct val="100000"/>
        </a:lnSpc>
        <a:spcBef>
          <a:spcPts val="0"/>
        </a:spcBef>
        <a:spcAft>
          <a:spcPts val="1300"/>
        </a:spcAft>
        <a:buClr>
          <a:schemeClr val="accent1"/>
        </a:buClr>
        <a:buFont typeface="Wingdings 2" panose="05020102010507070707" pitchFamily="18" charset="2"/>
        <a:buChar char=""/>
        <a:defRPr sz="2250" kern="1200">
          <a:solidFill>
            <a:schemeClr val="tx1"/>
          </a:solidFill>
          <a:latin typeface="+mn-lt"/>
          <a:ea typeface="+mn-ea"/>
          <a:cs typeface="+mn-cs"/>
        </a:defRPr>
      </a:lvl3pPr>
      <a:lvl4pPr marL="1134000" indent="-378000" algn="l" defTabSz="914423" rtl="0" eaLnBrk="1" latinLnBrk="0" hangingPunct="1">
        <a:lnSpc>
          <a:spcPct val="100000"/>
        </a:lnSpc>
        <a:spcBef>
          <a:spcPts val="0"/>
        </a:spcBef>
        <a:spcAft>
          <a:spcPts val="1300"/>
        </a:spcAft>
        <a:buClr>
          <a:schemeClr val="accent1"/>
        </a:buClr>
        <a:buFont typeface="SRG SSR Type" panose="020B0504030602030204" pitchFamily="34" charset="0"/>
        <a:buChar char="–"/>
        <a:defRPr sz="2250" kern="1200">
          <a:solidFill>
            <a:schemeClr val="tx1"/>
          </a:solidFill>
          <a:latin typeface="+mn-lt"/>
          <a:ea typeface="+mn-ea"/>
          <a:cs typeface="+mn-cs"/>
        </a:defRPr>
      </a:lvl4pPr>
      <a:lvl5pPr marL="0" indent="0" algn="l" defTabSz="914423" rtl="0" eaLnBrk="1" latinLnBrk="0" hangingPunct="1">
        <a:lnSpc>
          <a:spcPct val="100000"/>
        </a:lnSpc>
        <a:spcBef>
          <a:spcPts val="0"/>
        </a:spcBef>
        <a:spcAft>
          <a:spcPts val="0"/>
        </a:spcAft>
        <a:buClr>
          <a:schemeClr val="accent1"/>
        </a:buClr>
        <a:buFont typeface="SRG SSR Type" panose="020B0504030602030204" pitchFamily="34" charset="0"/>
        <a:buNone/>
        <a:defRPr sz="1801" b="1" kern="1200">
          <a:solidFill>
            <a:schemeClr val="tx1"/>
          </a:solidFill>
          <a:latin typeface="+mj-lt"/>
          <a:ea typeface="+mn-ea"/>
          <a:cs typeface="+mn-cs"/>
        </a:defRPr>
      </a:lvl5pPr>
      <a:lvl6pPr marL="0" indent="0" algn="l" defTabSz="914423" rtl="0" eaLnBrk="1" latinLnBrk="0" hangingPunct="1">
        <a:lnSpc>
          <a:spcPct val="100000"/>
        </a:lnSpc>
        <a:spcBef>
          <a:spcPts val="0"/>
        </a:spcBef>
        <a:spcAft>
          <a:spcPts val="1300"/>
        </a:spcAft>
        <a:buClr>
          <a:schemeClr val="accent1"/>
        </a:buClr>
        <a:buFont typeface="SRG SSR Type" panose="020B0504030602030204" pitchFamily="34" charset="0"/>
        <a:buNone/>
        <a:defRPr sz="1801" kern="1200">
          <a:solidFill>
            <a:schemeClr val="tx1"/>
          </a:solidFill>
          <a:latin typeface="+mn-lt"/>
          <a:ea typeface="+mn-ea"/>
          <a:cs typeface="+mn-cs"/>
        </a:defRPr>
      </a:lvl6pPr>
      <a:lvl7pPr marL="378000" indent="-378000" algn="l" defTabSz="914423" rtl="0" eaLnBrk="1" latinLnBrk="0" hangingPunct="1">
        <a:lnSpc>
          <a:spcPct val="100000"/>
        </a:lnSpc>
        <a:spcBef>
          <a:spcPts val="0"/>
        </a:spcBef>
        <a:spcAft>
          <a:spcPts val="1300"/>
        </a:spcAft>
        <a:buClr>
          <a:schemeClr val="accent1"/>
        </a:buClr>
        <a:buFont typeface="Wingdings 2" panose="05020102010507070707" pitchFamily="18" charset="2"/>
        <a:buChar char=""/>
        <a:defRPr sz="1801" kern="1200">
          <a:solidFill>
            <a:schemeClr val="tx1"/>
          </a:solidFill>
          <a:latin typeface="+mn-lt"/>
          <a:ea typeface="+mn-ea"/>
          <a:cs typeface="+mn-cs"/>
        </a:defRPr>
      </a:lvl7pPr>
      <a:lvl8pPr marL="1134000" indent="-378000" algn="l" defTabSz="914423" rtl="0" eaLnBrk="1" latinLnBrk="0" hangingPunct="1">
        <a:lnSpc>
          <a:spcPct val="100000"/>
        </a:lnSpc>
        <a:spcBef>
          <a:spcPts val="0"/>
        </a:spcBef>
        <a:spcAft>
          <a:spcPts val="1300"/>
        </a:spcAft>
        <a:buClr>
          <a:schemeClr val="accent1"/>
        </a:buClr>
        <a:buFont typeface="SRG SSR Type" panose="020B0504030602030204" pitchFamily="34" charset="0"/>
        <a:buChar char="–"/>
        <a:tabLst/>
        <a:defRPr sz="1801" kern="1200">
          <a:solidFill>
            <a:schemeClr val="tx1"/>
          </a:solidFill>
          <a:latin typeface="+mn-lt"/>
          <a:ea typeface="+mn-ea"/>
          <a:cs typeface="+mn-cs"/>
        </a:defRPr>
      </a:lvl8pPr>
      <a:lvl9pPr marL="1620000" indent="-234006" algn="l" defTabSz="914423" rtl="0" eaLnBrk="1" latinLnBrk="0" hangingPunct="1">
        <a:lnSpc>
          <a:spcPct val="100000"/>
        </a:lnSpc>
        <a:spcBef>
          <a:spcPts val="0"/>
        </a:spcBef>
        <a:spcAft>
          <a:spcPts val="1300"/>
        </a:spcAft>
        <a:buClr>
          <a:schemeClr val="accent1"/>
        </a:buClr>
        <a:buFont typeface="SRG SSR Type" panose="020B0504030602030204" pitchFamily="34" charset="0"/>
        <a:buChar char="–"/>
        <a:defRPr sz="1801" kern="1200">
          <a:solidFill>
            <a:schemeClr val="tx1"/>
          </a:solidFill>
          <a:latin typeface="+mn-lt"/>
          <a:ea typeface="+mn-ea"/>
          <a:cs typeface="+mn-cs"/>
        </a:defRPr>
      </a:lvl9pPr>
    </p:bodyStyle>
    <p:otherStyle>
      <a:defPPr>
        <a:defRPr lang="de-DE"/>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0" userDrawn="1">
          <p15:clr>
            <a:srgbClr val="5ACBF0"/>
          </p15:clr>
        </p15:guide>
        <p15:guide id="2" pos="6970" userDrawn="1">
          <p15:clr>
            <a:srgbClr val="5ACBF0"/>
          </p15:clr>
        </p15:guide>
        <p15:guide id="4" orient="horz" pos="391" userDrawn="1">
          <p15:clr>
            <a:srgbClr val="5ACBF0"/>
          </p15:clr>
        </p15:guide>
        <p15:guide id="6" orient="horz" pos="3952" userDrawn="1">
          <p15:clr>
            <a:srgbClr val="5ACBF0"/>
          </p15:clr>
        </p15:guide>
        <p15:guide id="8" pos="3772" userDrawn="1">
          <p15:clr>
            <a:srgbClr val="5ACBF0"/>
          </p15:clr>
        </p15:guide>
        <p15:guide id="9" pos="3908" userDrawn="1">
          <p15:clr>
            <a:srgbClr val="5ACBF0"/>
          </p15:clr>
        </p15:guide>
        <p15:guide id="10" pos="2683" userDrawn="1">
          <p15:clr>
            <a:srgbClr val="5ACBF0"/>
          </p15:clr>
        </p15:guide>
        <p15:guide id="11" pos="2547" userDrawn="1">
          <p15:clr>
            <a:srgbClr val="5ACBF0"/>
          </p15:clr>
        </p15:guide>
        <p15:guide id="12" pos="4997" userDrawn="1">
          <p15:clr>
            <a:srgbClr val="5ACBF0"/>
          </p15:clr>
        </p15:guide>
        <p15:guide id="13" pos="5134" userDrawn="1">
          <p15:clr>
            <a:srgbClr val="5ACBF0"/>
          </p15:clr>
        </p15:guide>
        <p15:guide id="14" orient="horz" pos="913" userDrawn="1">
          <p15:clr>
            <a:srgbClr val="5ACBF0"/>
          </p15:clr>
        </p15:guide>
        <p15:guide id="15" orient="horz" pos="1230" userDrawn="1">
          <p15:clr>
            <a:srgbClr val="5ACBF0"/>
          </p15:clr>
        </p15:guide>
        <p15:guide id="16" orient="horz" pos="1502"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AF8"/>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635000" y="381000"/>
            <a:ext cx="10502900" cy="381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Titeltext</a:t>
            </a:r>
          </a:p>
        </p:txBody>
      </p:sp>
      <p:pic>
        <p:nvPicPr>
          <p:cNvPr id="3" name="Bild" descr="Bild"/>
          <p:cNvPicPr>
            <a:picLocks noChangeAspect="1"/>
          </p:cNvPicPr>
          <p:nvPr/>
        </p:nvPicPr>
        <p:blipFill>
          <a:blip r:embed="rId3"/>
          <a:stretch>
            <a:fillRect/>
          </a:stretch>
        </p:blipFill>
        <p:spPr>
          <a:xfrm>
            <a:off x="634751" y="6224790"/>
            <a:ext cx="386772" cy="254001"/>
          </a:xfrm>
          <a:prstGeom prst="rect">
            <a:avLst/>
          </a:prstGeom>
          <a:ln w="12700">
            <a:miter lim="400000"/>
          </a:ln>
        </p:spPr>
      </p:pic>
      <p:sp>
        <p:nvSpPr>
          <p:cNvPr id="4" name="Textebene 1…"/>
          <p:cNvSpPr txBox="1">
            <a:spLocks noGrp="1"/>
          </p:cNvSpPr>
          <p:nvPr>
            <p:ph type="body" idx="1"/>
          </p:nvPr>
        </p:nvSpPr>
        <p:spPr>
          <a:xfrm>
            <a:off x="635000" y="1127125"/>
            <a:ext cx="10922001"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2pPr marL="1016000" indent="-508000">
              <a:buSzPct val="100000"/>
              <a:defRPr sz="3600"/>
            </a:lvl2pPr>
            <a:lvl3pPr marL="1524000" indent="-508000">
              <a:buSzPct val="100000"/>
              <a:defRPr sz="3200"/>
            </a:lvl3pPr>
            <a:lvl4pPr marL="2032000" indent="-508000">
              <a:buSzPct val="100000"/>
              <a:defRPr sz="2800"/>
            </a:lvl4pPr>
            <a:lvl5pPr marL="2540000" indent="-508000">
              <a:buSzPct val="100000"/>
              <a:defRPr sz="2400"/>
            </a:lvl5pPr>
          </a:lstStyle>
          <a:p>
            <a:r>
              <a:t>Textebene 1</a:t>
            </a:r>
          </a:p>
          <a:p>
            <a:pPr lvl="1"/>
            <a:r>
              <a:t>Textebene 2</a:t>
            </a:r>
          </a:p>
          <a:p>
            <a:pPr lvl="2"/>
            <a:r>
              <a:t>Textebene 3</a:t>
            </a:r>
          </a:p>
          <a:p>
            <a:pPr lvl="3"/>
            <a:r>
              <a:t>Textebene 4</a:t>
            </a:r>
          </a:p>
          <a:p>
            <a:pPr lvl="4"/>
            <a:r>
              <a:t>Textebene 5</a:t>
            </a:r>
          </a:p>
        </p:txBody>
      </p:sp>
      <p:sp>
        <p:nvSpPr>
          <p:cNvPr id="6" name="Foliennummer">
            <a:extLst>
              <a:ext uri="{FF2B5EF4-FFF2-40B4-BE49-F238E27FC236}">
                <a16:creationId xmlns:a16="http://schemas.microsoft.com/office/drawing/2014/main" id="{B15F03B4-6930-40A9-9955-25DCBFA2A4B0}"/>
              </a:ext>
            </a:extLst>
          </p:cNvPr>
          <p:cNvSpPr txBox="1">
            <a:spLocks noGrp="1"/>
          </p:cNvSpPr>
          <p:nvPr>
            <p:ph type="sldNum" sz="quarter" idx="4"/>
          </p:nvPr>
        </p:nvSpPr>
        <p:spPr>
          <a:xfrm>
            <a:off x="11695812" y="6491774"/>
            <a:ext cx="289342" cy="205185"/>
          </a:xfrm>
          <a:prstGeom prst="rect">
            <a:avLst/>
          </a:prstGeom>
        </p:spPr>
        <p:txBody>
          <a:bodyPr/>
          <a:lstStyle>
            <a:lvl1pPr>
              <a:defRPr sz="1000">
                <a:solidFill>
                  <a:schemeClr val="bg1">
                    <a:lumMod val="50000"/>
                  </a:schemeClr>
                </a:solidFill>
                <a:latin typeface="SRG SSR Type Light" panose="020B0504030602030204" pitchFamily="34" charset="0"/>
              </a:defRPr>
            </a:lvl1pPr>
          </a:lstStyle>
          <a:p>
            <a:fld id="{86CB4B4D-7CA3-9044-876B-883B54F8677D}" type="slidenum">
              <a:rPr lang="de-CH" smtClean="0"/>
              <a:pPr/>
              <a:t>‹Nr.›</a:t>
            </a:fld>
            <a:endParaRPr lang="de-CH"/>
          </a:p>
        </p:txBody>
      </p:sp>
    </p:spTree>
  </p:cSld>
  <p:clrMap bg1="lt1" tx1="dk1" bg2="lt2" tx2="dk2" accent1="accent1" accent2="accent2" accent3="accent3" accent4="accent4" accent5="accent5" accent6="accent6" hlink="hlink" folHlink="folHlink"/>
  <p:sldLayoutIdLst>
    <p:sldLayoutId id="2147483668" r:id="rId1"/>
  </p:sldLayoutIdLst>
  <p:transition spd="med"/>
  <p:txStyles>
    <p:titleStyle>
      <a:lvl1pPr marL="0" marR="0" indent="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1pPr>
      <a:lvl2pPr marL="0" marR="0" indent="2286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2pPr>
      <a:lvl3pPr marL="0" marR="0" indent="4572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3pPr>
      <a:lvl4pPr marL="0" marR="0" indent="6858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4pPr>
      <a:lvl5pPr marL="0" marR="0" indent="9144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5pPr>
      <a:lvl6pPr marL="0" marR="0" indent="11430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6pPr>
      <a:lvl7pPr marL="0" marR="0" indent="13716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7pPr>
      <a:lvl8pPr marL="0" marR="0" indent="16002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8pPr>
      <a:lvl9pPr marL="0" marR="0" indent="1828800" algn="l" defTabSz="825500" latinLnBrk="0">
        <a:lnSpc>
          <a:spcPct val="100000"/>
        </a:lnSpc>
        <a:spcBef>
          <a:spcPts val="0"/>
        </a:spcBef>
        <a:spcAft>
          <a:spcPts val="0"/>
        </a:spcAft>
        <a:buClrTx/>
        <a:buSzTx/>
        <a:buFontTx/>
        <a:buNone/>
        <a:tabLst/>
        <a:defRPr sz="3200" b="1" i="1" u="none" strike="noStrike" cap="none" spc="0" baseline="0">
          <a:ln>
            <a:noFill/>
          </a:ln>
          <a:solidFill>
            <a:srgbClr val="CB091C"/>
          </a:solidFill>
          <a:uFillTx/>
          <a:latin typeface="+mn-lt"/>
          <a:ea typeface="+mn-ea"/>
          <a:cs typeface="+mn-cs"/>
          <a:sym typeface="SRG SSR Type"/>
        </a:defRPr>
      </a:lvl9pPr>
    </p:titleStyle>
    <p:bodyStyle>
      <a:lvl1pPr marL="508000" marR="0" indent="-508000" algn="l" defTabSz="825500" latinLnBrk="0">
        <a:lnSpc>
          <a:spcPct val="100000"/>
        </a:lnSpc>
        <a:spcBef>
          <a:spcPts val="5900"/>
        </a:spcBef>
        <a:spcAft>
          <a:spcPts val="0"/>
        </a:spcAft>
        <a:buClr>
          <a:srgbClr val="FF6565"/>
        </a:buClr>
        <a:buSzPct val="100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1pPr>
      <a:lvl2pPr marL="1123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2pPr>
      <a:lvl3pPr marL="1758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3pPr>
      <a:lvl4pPr marL="2393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4pPr>
      <a:lvl5pPr marL="3028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5pPr>
      <a:lvl6pPr marL="3663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6pPr>
      <a:lvl7pPr marL="4298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7pPr>
      <a:lvl8pPr marL="4933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8pPr>
      <a:lvl9pPr marL="5568461" marR="0" indent="-488461" algn="l" defTabSz="825500" latinLnBrk="0">
        <a:lnSpc>
          <a:spcPct val="100000"/>
        </a:lnSpc>
        <a:spcBef>
          <a:spcPts val="5900"/>
        </a:spcBef>
        <a:spcAft>
          <a:spcPts val="0"/>
        </a:spcAft>
        <a:buClr>
          <a:srgbClr val="FF6565"/>
        </a:buClr>
        <a:buSzPct val="75000"/>
        <a:buFontTx/>
        <a:buChar char="•"/>
        <a:tabLst/>
        <a:defRPr sz="4000" b="0" i="0" u="none" strike="noStrike" cap="none" spc="0" baseline="0">
          <a:ln>
            <a:noFill/>
          </a:ln>
          <a:solidFill>
            <a:srgbClr val="22211D"/>
          </a:solidFill>
          <a:uFillTx/>
          <a:latin typeface="SRG SSR Type Light"/>
          <a:ea typeface="SRG SSR Type Light"/>
          <a:cs typeface="SRG SSR Type Light"/>
          <a:sym typeface="SRG SSR Type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9F8FA70-146A-467F-A53A-ED00BA540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80" y="552703"/>
            <a:ext cx="1161972" cy="792644"/>
          </a:xfrm>
          <a:prstGeom prst="rect">
            <a:avLst/>
          </a:prstGeom>
        </p:spPr>
      </p:pic>
      <p:sp>
        <p:nvSpPr>
          <p:cNvPr id="6" name="Textfeld 5">
            <a:extLst>
              <a:ext uri="{FF2B5EF4-FFF2-40B4-BE49-F238E27FC236}">
                <a16:creationId xmlns:a16="http://schemas.microsoft.com/office/drawing/2014/main" id="{B52C875C-5246-4C6C-B153-E2C83D133F26}"/>
              </a:ext>
            </a:extLst>
          </p:cNvPr>
          <p:cNvSpPr txBox="1"/>
          <p:nvPr/>
        </p:nvSpPr>
        <p:spPr>
          <a:xfrm>
            <a:off x="344742" y="4590127"/>
            <a:ext cx="4475232" cy="632487"/>
          </a:xfrm>
          <a:prstGeom prst="rect">
            <a:avLst/>
          </a:prstGeom>
          <a:solidFill>
            <a:schemeClr val="tx1"/>
          </a:solidFill>
        </p:spPr>
        <p:txBody>
          <a:bodyPr wrap="none" lIns="0" tIns="0" rIns="0" bIns="0" rtlCol="0">
            <a:noAutofit/>
          </a:bodyPr>
          <a:lstStyle/>
          <a:p>
            <a:pPr algn="l"/>
            <a:r>
              <a:rPr lang="de-CH" sz="4400" b="1" dirty="0">
                <a:solidFill>
                  <a:schemeClr val="bg1"/>
                </a:solidFill>
              </a:rPr>
              <a:t>SRF IM JAHR 2024</a:t>
            </a:r>
          </a:p>
        </p:txBody>
      </p:sp>
      <p:sp>
        <p:nvSpPr>
          <p:cNvPr id="10" name="Textfeld 9">
            <a:extLst>
              <a:ext uri="{FF2B5EF4-FFF2-40B4-BE49-F238E27FC236}">
                <a16:creationId xmlns:a16="http://schemas.microsoft.com/office/drawing/2014/main" id="{F89069F3-ED0D-4364-9357-1BBBC2C01D0A}"/>
              </a:ext>
            </a:extLst>
          </p:cNvPr>
          <p:cNvSpPr txBox="1"/>
          <p:nvPr/>
        </p:nvSpPr>
        <p:spPr>
          <a:xfrm>
            <a:off x="344740" y="5352127"/>
            <a:ext cx="11402975" cy="632487"/>
          </a:xfrm>
          <a:prstGeom prst="rect">
            <a:avLst/>
          </a:prstGeom>
          <a:solidFill>
            <a:schemeClr val="tx1"/>
          </a:solidFill>
        </p:spPr>
        <p:txBody>
          <a:bodyPr wrap="none" lIns="0" tIns="0" rIns="0" bIns="0" rtlCol="0" anchor="ctr" anchorCtr="0">
            <a:noAutofit/>
          </a:bodyPr>
          <a:lstStyle/>
          <a:p>
            <a:pPr algn="l"/>
            <a:r>
              <a:rPr lang="de-CH" sz="3600" dirty="0">
                <a:solidFill>
                  <a:schemeClr val="bg1"/>
                </a:solidFill>
              </a:rPr>
              <a:t>A.O. DELEGIERTENVERSAMMLUNG SRG ZENTRALSCHWEIZ </a:t>
            </a:r>
          </a:p>
        </p:txBody>
      </p:sp>
      <p:sp>
        <p:nvSpPr>
          <p:cNvPr id="13" name="Textfeld 12">
            <a:extLst>
              <a:ext uri="{FF2B5EF4-FFF2-40B4-BE49-F238E27FC236}">
                <a16:creationId xmlns:a16="http://schemas.microsoft.com/office/drawing/2014/main" id="{C909A31E-1A6D-4C37-9365-1659999A8E1E}"/>
              </a:ext>
            </a:extLst>
          </p:cNvPr>
          <p:cNvSpPr txBox="1"/>
          <p:nvPr/>
        </p:nvSpPr>
        <p:spPr>
          <a:xfrm>
            <a:off x="344740" y="6114127"/>
            <a:ext cx="11402975" cy="632487"/>
          </a:xfrm>
          <a:prstGeom prst="rect">
            <a:avLst/>
          </a:prstGeom>
          <a:solidFill>
            <a:schemeClr val="tx1"/>
          </a:solidFill>
        </p:spPr>
        <p:txBody>
          <a:bodyPr wrap="none" lIns="0" tIns="0" rIns="0" bIns="0" rtlCol="0" anchor="ctr" anchorCtr="0">
            <a:noAutofit/>
          </a:bodyPr>
          <a:lstStyle/>
          <a:p>
            <a:pPr algn="l"/>
            <a:r>
              <a:rPr lang="de-CH" sz="3200" dirty="0">
                <a:solidFill>
                  <a:schemeClr val="bg1"/>
                </a:solidFill>
              </a:rPr>
              <a:t>13. SEPTEMBER 2021| NATHALIE WAPPLER, DIREKTORIN SRF</a:t>
            </a:r>
          </a:p>
        </p:txBody>
      </p:sp>
    </p:spTree>
    <p:extLst>
      <p:ext uri="{BB962C8B-B14F-4D97-AF65-F5344CB8AC3E}">
        <p14:creationId xmlns:p14="http://schemas.microsoft.com/office/powerpoint/2010/main" val="3265642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F58C1EEE-D5A4-4031-84F6-8A5922BCCE46}"/>
              </a:ext>
            </a:extLst>
          </p:cNvPr>
          <p:cNvSpPr txBox="1"/>
          <p:nvPr/>
        </p:nvSpPr>
        <p:spPr>
          <a:xfrm>
            <a:off x="623888" y="544455"/>
            <a:ext cx="5959364" cy="993386"/>
          </a:xfrm>
          <a:prstGeom prst="rect">
            <a:avLst/>
          </a:prstGeom>
          <a:noFill/>
        </p:spPr>
        <p:txBody>
          <a:bodyPr wrap="none" lIns="0" tIns="0" rIns="0" bIns="0" rtlCol="0">
            <a:noAutofit/>
          </a:bodyPr>
          <a:lstStyle/>
          <a:p>
            <a:pPr>
              <a:lnSpc>
                <a:spcPts val="3500"/>
              </a:lnSpc>
            </a:pPr>
            <a:r>
              <a:rPr lang="de-CH" sz="3500">
                <a:solidFill>
                  <a:schemeClr val="tx2"/>
                </a:solidFill>
                <a:latin typeface="SRG SSR Type Bold" panose="020B0804030302020204" pitchFamily="34" charset="0"/>
              </a:rPr>
              <a:t>EINE GANZHEITLICHE DISTRIBUTION</a:t>
            </a:r>
          </a:p>
          <a:p>
            <a:pPr>
              <a:lnSpc>
                <a:spcPts val="3500"/>
              </a:lnSpc>
            </a:pPr>
            <a:r>
              <a:rPr lang="de-CH" sz="3500">
                <a:solidFill>
                  <a:schemeClr val="tx2"/>
                </a:solidFill>
                <a:latin typeface="SRG SSR Type Bold" panose="020B0804030302020204" pitchFamily="34" charset="0"/>
              </a:rPr>
              <a:t>SOLL ALLE ALTERSGRUPPEN ABDECKEN</a:t>
            </a:r>
          </a:p>
        </p:txBody>
      </p:sp>
    </p:spTree>
    <p:extLst>
      <p:ext uri="{BB962C8B-B14F-4D97-AF65-F5344CB8AC3E}">
        <p14:creationId xmlns:p14="http://schemas.microsoft.com/office/powerpoint/2010/main" val="135579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806C55-79BB-4CA9-970C-2FFD33BF34A5}"/>
              </a:ext>
            </a:extLst>
          </p:cNvPr>
          <p:cNvSpPr txBox="1"/>
          <p:nvPr/>
        </p:nvSpPr>
        <p:spPr>
          <a:xfrm>
            <a:off x="623888" y="544455"/>
            <a:ext cx="5959364" cy="993386"/>
          </a:xfrm>
          <a:prstGeom prst="rect">
            <a:avLst/>
          </a:prstGeom>
          <a:noFill/>
        </p:spPr>
        <p:txBody>
          <a:bodyPr wrap="none" lIns="0" tIns="0" rIns="0" bIns="0" rtlCol="0">
            <a:noAutofit/>
          </a:bodyPr>
          <a:lstStyle/>
          <a:p>
            <a:pPr>
              <a:lnSpc>
                <a:spcPts val="3500"/>
              </a:lnSpc>
            </a:pPr>
            <a:r>
              <a:rPr lang="de-CH" sz="3500">
                <a:solidFill>
                  <a:schemeClr val="tx2"/>
                </a:solidFill>
                <a:latin typeface="SRG SSR Type Bold" panose="020B0804030302020204" pitchFamily="34" charset="0"/>
              </a:rPr>
              <a:t>IN DER DIGITALEN WELT IST </a:t>
            </a:r>
            <a:br>
              <a:rPr lang="de-CH" sz="3500">
                <a:solidFill>
                  <a:schemeClr val="tx2"/>
                </a:solidFill>
                <a:latin typeface="SRG SSR Type Bold" panose="020B0804030302020204" pitchFamily="34" charset="0"/>
              </a:rPr>
            </a:br>
            <a:r>
              <a:rPr lang="de-CH" sz="3500">
                <a:solidFill>
                  <a:schemeClr val="tx2"/>
                </a:solidFill>
                <a:latin typeface="SRG SSR Type Bold" panose="020B0804030302020204" pitchFamily="34" charset="0"/>
              </a:rPr>
              <a:t>DER MEDIENMARKT GLOBAL</a:t>
            </a:r>
          </a:p>
        </p:txBody>
      </p:sp>
      <p:sp>
        <p:nvSpPr>
          <p:cNvPr id="3" name="Textfeld 2">
            <a:extLst>
              <a:ext uri="{FF2B5EF4-FFF2-40B4-BE49-F238E27FC236}">
                <a16:creationId xmlns:a16="http://schemas.microsoft.com/office/drawing/2014/main" id="{42309148-73B7-4847-AC5C-7C68636FB7BB}"/>
              </a:ext>
            </a:extLst>
          </p:cNvPr>
          <p:cNvSpPr txBox="1"/>
          <p:nvPr/>
        </p:nvSpPr>
        <p:spPr>
          <a:xfrm>
            <a:off x="623888" y="1687618"/>
            <a:ext cx="7772980" cy="698743"/>
          </a:xfrm>
          <a:prstGeom prst="rect">
            <a:avLst/>
          </a:prstGeom>
          <a:noFill/>
        </p:spPr>
        <p:txBody>
          <a:bodyPr wrap="square" lIns="0" tIns="0" rIns="0" bIns="0" rtlCol="0" anchor="t">
            <a:noAutofit/>
          </a:bodyPr>
          <a:lstStyle/>
          <a:p>
            <a:r>
              <a:rPr lang="de-CH">
                <a:solidFill>
                  <a:srgbClr val="333333"/>
                </a:solidFill>
                <a:latin typeface="SRG SSR Type Light"/>
              </a:rPr>
              <a:t>Wer zum "Relevant Set" der Medienkonsumenten gehört, </a:t>
            </a:r>
          </a:p>
          <a:p>
            <a:r>
              <a:rPr lang="de-CH">
                <a:solidFill>
                  <a:srgbClr val="333333"/>
                </a:solidFill>
                <a:latin typeface="SRG SSR Type Light"/>
              </a:rPr>
              <a:t>bestimmt das Angebot und verfügt über die Daten.</a:t>
            </a:r>
            <a:endParaRPr lang="de-CH"/>
          </a:p>
        </p:txBody>
      </p:sp>
    </p:spTree>
    <p:extLst>
      <p:ext uri="{BB962C8B-B14F-4D97-AF65-F5344CB8AC3E}">
        <p14:creationId xmlns:p14="http://schemas.microsoft.com/office/powerpoint/2010/main" val="962127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F58C1EEE-D5A4-4031-84F6-8A5922BCCE46}"/>
              </a:ext>
            </a:extLst>
          </p:cNvPr>
          <p:cNvSpPr txBox="1"/>
          <p:nvPr/>
        </p:nvSpPr>
        <p:spPr>
          <a:xfrm>
            <a:off x="623887" y="544455"/>
            <a:ext cx="10204533" cy="1091840"/>
          </a:xfrm>
          <a:prstGeom prst="rect">
            <a:avLst/>
          </a:prstGeom>
          <a:noFill/>
        </p:spPr>
        <p:txBody>
          <a:bodyPr wrap="none" lIns="0" tIns="0" rIns="0" bIns="0" rtlCol="0">
            <a:noAutofit/>
          </a:bodyPr>
          <a:lstStyle/>
          <a:p>
            <a:pPr>
              <a:lnSpc>
                <a:spcPts val="3500"/>
              </a:lnSpc>
            </a:pPr>
            <a:r>
              <a:rPr lang="de-CH" sz="3500">
                <a:solidFill>
                  <a:schemeClr val="tx2"/>
                </a:solidFill>
                <a:latin typeface="SRG SSR Type Bold" panose="020B0804030302020204" pitchFamily="34" charset="0"/>
              </a:rPr>
              <a:t>SCHWERPUNKTE</a:t>
            </a:r>
            <a:br>
              <a:rPr lang="de-CH" sz="3500">
                <a:solidFill>
                  <a:schemeClr val="tx2"/>
                </a:solidFill>
                <a:latin typeface="SRG SSR Type Bold" panose="020B0804030302020204" pitchFamily="34" charset="0"/>
              </a:rPr>
            </a:br>
            <a:r>
              <a:rPr lang="de-CH" sz="3500">
                <a:solidFill>
                  <a:schemeClr val="tx2"/>
                </a:solidFill>
                <a:latin typeface="SRG SSR Type Bold" panose="020B0804030302020204" pitchFamily="34" charset="0"/>
              </a:rPr>
              <a:t>NACH GATTUNGEN</a:t>
            </a:r>
          </a:p>
        </p:txBody>
      </p:sp>
      <p:sp>
        <p:nvSpPr>
          <p:cNvPr id="11" name="Textfeld 10">
            <a:extLst>
              <a:ext uri="{FF2B5EF4-FFF2-40B4-BE49-F238E27FC236}">
                <a16:creationId xmlns:a16="http://schemas.microsoft.com/office/drawing/2014/main" id="{1CF623F6-BFB8-FA4F-8893-72EE09EF2879}"/>
              </a:ext>
            </a:extLst>
          </p:cNvPr>
          <p:cNvSpPr txBox="1"/>
          <p:nvPr/>
        </p:nvSpPr>
        <p:spPr>
          <a:xfrm>
            <a:off x="-357809" y="1518699"/>
            <a:ext cx="0" cy="0"/>
          </a:xfrm>
          <a:prstGeom prst="rect">
            <a:avLst/>
          </a:prstGeom>
          <a:noFill/>
        </p:spPr>
        <p:txBody>
          <a:bodyPr wrap="none" lIns="0" tIns="0" rIns="0" bIns="0" rtlCol="0">
            <a:noAutofit/>
          </a:bodyPr>
          <a:lstStyle/>
          <a:p>
            <a:pPr algn="l"/>
            <a:endParaRPr lang="de-DE" err="1"/>
          </a:p>
        </p:txBody>
      </p:sp>
      <p:sp>
        <p:nvSpPr>
          <p:cNvPr id="13" name="Textfeld 12">
            <a:extLst>
              <a:ext uri="{FF2B5EF4-FFF2-40B4-BE49-F238E27FC236}">
                <a16:creationId xmlns:a16="http://schemas.microsoft.com/office/drawing/2014/main" id="{12198ED7-E76B-D144-9112-493143AA6A89}"/>
              </a:ext>
            </a:extLst>
          </p:cNvPr>
          <p:cNvSpPr txBox="1"/>
          <p:nvPr/>
        </p:nvSpPr>
        <p:spPr>
          <a:xfrm>
            <a:off x="13046927" y="6356195"/>
            <a:ext cx="0" cy="0"/>
          </a:xfrm>
          <a:prstGeom prst="rect">
            <a:avLst/>
          </a:prstGeom>
          <a:noFill/>
        </p:spPr>
        <p:txBody>
          <a:bodyPr wrap="none" lIns="0" tIns="0" rIns="0" bIns="0" rtlCol="0">
            <a:noAutofit/>
          </a:bodyPr>
          <a:lstStyle/>
          <a:p>
            <a:pPr algn="l"/>
            <a:endParaRPr lang="de-DE" err="1"/>
          </a:p>
        </p:txBody>
      </p:sp>
      <p:sp>
        <p:nvSpPr>
          <p:cNvPr id="8" name="Textfeld 7">
            <a:extLst>
              <a:ext uri="{FF2B5EF4-FFF2-40B4-BE49-F238E27FC236}">
                <a16:creationId xmlns:a16="http://schemas.microsoft.com/office/drawing/2014/main" id="{39B46C10-46E2-E843-93F0-1A5AE391E1DE}"/>
              </a:ext>
            </a:extLst>
          </p:cNvPr>
          <p:cNvSpPr txBox="1"/>
          <p:nvPr/>
        </p:nvSpPr>
        <p:spPr>
          <a:xfrm>
            <a:off x="12440653" y="5642811"/>
            <a:ext cx="0" cy="0"/>
          </a:xfrm>
          <a:prstGeom prst="rect">
            <a:avLst/>
          </a:prstGeom>
          <a:noFill/>
        </p:spPr>
        <p:txBody>
          <a:bodyPr wrap="none" lIns="0" tIns="0" rIns="0" bIns="0" rtlCol="0">
            <a:noAutofit/>
          </a:bodyPr>
          <a:lstStyle/>
          <a:p>
            <a:pPr algn="l"/>
            <a:endParaRPr lang="de-DE" err="1"/>
          </a:p>
        </p:txBody>
      </p:sp>
    </p:spTree>
    <p:extLst>
      <p:ext uri="{BB962C8B-B14F-4D97-AF65-F5344CB8AC3E}">
        <p14:creationId xmlns:p14="http://schemas.microsoft.com/office/powerpoint/2010/main" val="35945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F58C1EEE-D5A4-4031-84F6-8A5922BCCE46}"/>
              </a:ext>
            </a:extLst>
          </p:cNvPr>
          <p:cNvSpPr txBox="1"/>
          <p:nvPr/>
        </p:nvSpPr>
        <p:spPr>
          <a:xfrm>
            <a:off x="623888" y="544455"/>
            <a:ext cx="5959364" cy="993386"/>
          </a:xfrm>
          <a:prstGeom prst="rect">
            <a:avLst/>
          </a:prstGeom>
          <a:noFill/>
        </p:spPr>
        <p:txBody>
          <a:bodyPr wrap="none" lIns="0" tIns="0" rIns="0" bIns="0" rtlCol="0">
            <a:noAutofit/>
          </a:bodyPr>
          <a:lstStyle/>
          <a:p>
            <a:r>
              <a:rPr lang="de-CH" sz="4400" b="1">
                <a:solidFill>
                  <a:schemeClr val="tx2"/>
                </a:solidFill>
                <a:latin typeface="SRG SSR Type Bold" panose="020B0804030302020204" pitchFamily="34" charset="0"/>
              </a:rPr>
              <a:t>MEHR ANGEBOTE FÜR ONLINE</a:t>
            </a:r>
          </a:p>
          <a:p>
            <a:r>
              <a:rPr lang="de-CH" sz="4400" b="1">
                <a:solidFill>
                  <a:schemeClr val="tx2"/>
                </a:solidFill>
                <a:latin typeface="SRG SSR Type Bold" panose="020B0804030302020204" pitchFamily="34" charset="0"/>
              </a:rPr>
              <a:t>LINEARES ANGEBOT BLEIBT WICHTIG</a:t>
            </a:r>
          </a:p>
        </p:txBody>
      </p:sp>
    </p:spTree>
    <p:extLst>
      <p:ext uri="{BB962C8B-B14F-4D97-AF65-F5344CB8AC3E}">
        <p14:creationId xmlns:p14="http://schemas.microsoft.com/office/powerpoint/2010/main" val="408665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E94CC-2598-4872-8DB5-E9C1D7EA08F3}"/>
              </a:ext>
            </a:extLst>
          </p:cNvPr>
          <p:cNvSpPr>
            <a:spLocks noGrp="1"/>
          </p:cNvSpPr>
          <p:nvPr>
            <p:ph type="title"/>
          </p:nvPr>
        </p:nvSpPr>
        <p:spPr/>
        <p:txBody>
          <a:bodyPr/>
          <a:lstStyle/>
          <a:p>
            <a:r>
              <a:rPr lang="de-CH" sz="4400" dirty="0"/>
              <a:t>NEUE ANGEBOTE BEI SRF</a:t>
            </a:r>
          </a:p>
        </p:txBody>
      </p:sp>
      <p:pic>
        <p:nvPicPr>
          <p:cNvPr id="5" name="Inhaltsplatzhalter 4">
            <a:extLst>
              <a:ext uri="{FF2B5EF4-FFF2-40B4-BE49-F238E27FC236}">
                <a16:creationId xmlns:a16="http://schemas.microsoft.com/office/drawing/2014/main" id="{7B0246DD-4A94-4822-BC22-9738C81CFF5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3155"/>
          <a:stretch/>
        </p:blipFill>
        <p:spPr>
          <a:xfrm>
            <a:off x="895601" y="1502981"/>
            <a:ext cx="9732642" cy="4640139"/>
          </a:xfrm>
        </p:spPr>
      </p:pic>
    </p:spTree>
    <p:extLst>
      <p:ext uri="{BB962C8B-B14F-4D97-AF65-F5344CB8AC3E}">
        <p14:creationId xmlns:p14="http://schemas.microsoft.com/office/powerpoint/2010/main" val="4258157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D44EBE1-2DE8-4416-B887-CE3B9B9CD806}"/>
              </a:ext>
            </a:extLst>
          </p:cNvPr>
          <p:cNvPicPr>
            <a:picLocks noChangeAspect="1"/>
          </p:cNvPicPr>
          <p:nvPr/>
        </p:nvPicPr>
        <p:blipFill>
          <a:blip r:embed="rId3">
            <a:extLst>
              <a:ext uri="{28A0092B-C50C-407E-A947-70E740481C1C}">
                <a14:useLocalDpi xmlns:a14="http://schemas.microsoft.com/office/drawing/2010/main" val="0"/>
              </a:ext>
            </a:extLst>
          </a:blip>
          <a:srcRect t="7833" b="7833"/>
          <a:stretch/>
        </p:blipFill>
        <p:spPr>
          <a:xfrm>
            <a:off x="20" y="15250"/>
            <a:ext cx="12191980" cy="6857990"/>
          </a:xfrm>
          <a:prstGeom prst="rect">
            <a:avLst/>
          </a:prstGeom>
          <a:noFill/>
        </p:spPr>
      </p:pic>
      <p:sp>
        <p:nvSpPr>
          <p:cNvPr id="5" name="Textfeld 4">
            <a:extLst>
              <a:ext uri="{FF2B5EF4-FFF2-40B4-BE49-F238E27FC236}">
                <a16:creationId xmlns:a16="http://schemas.microsoft.com/office/drawing/2014/main" id="{DB138698-AF31-44D2-BB37-CA5410A632DD}"/>
              </a:ext>
            </a:extLst>
          </p:cNvPr>
          <p:cNvSpPr txBox="1"/>
          <p:nvPr/>
        </p:nvSpPr>
        <p:spPr>
          <a:xfrm>
            <a:off x="378314" y="4958806"/>
            <a:ext cx="8254242" cy="610032"/>
          </a:xfrm>
          <a:prstGeom prst="rect">
            <a:avLst/>
          </a:prstGeom>
          <a:solidFill>
            <a:schemeClr val="tx1"/>
          </a:solidFill>
        </p:spPr>
        <p:txBody>
          <a:bodyPr wrap="none" lIns="0" tIns="0" rIns="0" bIns="0" rtlCol="0">
            <a:noAutofit/>
          </a:bodyPr>
          <a:lstStyle/>
          <a:p>
            <a:pPr algn="l"/>
            <a:r>
              <a:rPr lang="de-CH" sz="4400" dirty="0">
                <a:solidFill>
                  <a:schemeClr val="bg1"/>
                </a:solidFill>
              </a:rPr>
              <a:t>DREI VIERTEL DER NUTZER:INNEN</a:t>
            </a:r>
          </a:p>
        </p:txBody>
      </p:sp>
      <p:sp>
        <p:nvSpPr>
          <p:cNvPr id="6" name="Textfeld 5">
            <a:extLst>
              <a:ext uri="{FF2B5EF4-FFF2-40B4-BE49-F238E27FC236}">
                <a16:creationId xmlns:a16="http://schemas.microsoft.com/office/drawing/2014/main" id="{34FE92A9-41A5-46E6-81D4-BC38035F52D0}"/>
              </a:ext>
            </a:extLst>
          </p:cNvPr>
          <p:cNvSpPr txBox="1"/>
          <p:nvPr/>
        </p:nvSpPr>
        <p:spPr>
          <a:xfrm>
            <a:off x="378314" y="5824053"/>
            <a:ext cx="6533930" cy="610031"/>
          </a:xfrm>
          <a:prstGeom prst="rect">
            <a:avLst/>
          </a:prstGeom>
          <a:solidFill>
            <a:schemeClr val="tx1"/>
          </a:solidFill>
        </p:spPr>
        <p:txBody>
          <a:bodyPr wrap="none" lIns="0" tIns="0" rIns="0" bIns="0" rtlCol="0">
            <a:noAutofit/>
          </a:bodyPr>
          <a:lstStyle/>
          <a:p>
            <a:pPr algn="l"/>
            <a:r>
              <a:rPr lang="de-CH" sz="4400" dirty="0">
                <a:solidFill>
                  <a:schemeClr val="bg1"/>
                </a:solidFill>
              </a:rPr>
              <a:t>SIND UNTER 45 JAHRE ALT</a:t>
            </a:r>
          </a:p>
        </p:txBody>
      </p:sp>
    </p:spTree>
    <p:extLst>
      <p:ext uri="{BB962C8B-B14F-4D97-AF65-F5344CB8AC3E}">
        <p14:creationId xmlns:p14="http://schemas.microsoft.com/office/powerpoint/2010/main" val="119318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Wand enthält.&#10;&#10;Automatisch generierte Beschreibung">
            <a:extLst>
              <a:ext uri="{FF2B5EF4-FFF2-40B4-BE49-F238E27FC236}">
                <a16:creationId xmlns:a16="http://schemas.microsoft.com/office/drawing/2014/main" id="{ED44EBE1-2DE8-4416-B887-CE3B9B9CD806}"/>
              </a:ext>
            </a:extLst>
          </p:cNvPr>
          <p:cNvPicPr>
            <a:picLocks noChangeAspect="1"/>
          </p:cNvPicPr>
          <p:nvPr/>
        </p:nvPicPr>
        <p:blipFill rotWithShape="1">
          <a:blip r:embed="rId3">
            <a:extLst>
              <a:ext uri="{28A0092B-C50C-407E-A947-70E740481C1C}">
                <a14:useLocalDpi xmlns:a14="http://schemas.microsoft.com/office/drawing/2010/main" val="0"/>
              </a:ext>
            </a:extLst>
          </a:blip>
          <a:srcRect t="11466" b="4264"/>
          <a:stretch/>
        </p:blipFill>
        <p:spPr>
          <a:xfrm>
            <a:off x="20" y="15250"/>
            <a:ext cx="12191980" cy="6857990"/>
          </a:xfrm>
          <a:prstGeom prst="rect">
            <a:avLst/>
          </a:prstGeom>
          <a:noFill/>
        </p:spPr>
      </p:pic>
      <p:sp>
        <p:nvSpPr>
          <p:cNvPr id="4" name="Textfeld 3">
            <a:extLst>
              <a:ext uri="{FF2B5EF4-FFF2-40B4-BE49-F238E27FC236}">
                <a16:creationId xmlns:a16="http://schemas.microsoft.com/office/drawing/2014/main" id="{AD48D4FC-AAED-4722-8C0F-649067FC5D73}"/>
              </a:ext>
            </a:extLst>
          </p:cNvPr>
          <p:cNvSpPr txBox="1"/>
          <p:nvPr/>
        </p:nvSpPr>
        <p:spPr>
          <a:xfrm>
            <a:off x="378314" y="1197959"/>
            <a:ext cx="6549428" cy="610032"/>
          </a:xfrm>
          <a:prstGeom prst="rect">
            <a:avLst/>
          </a:prstGeom>
          <a:solidFill>
            <a:schemeClr val="tx1"/>
          </a:solidFill>
        </p:spPr>
        <p:txBody>
          <a:bodyPr wrap="none" lIns="0" tIns="0" rIns="0" bIns="0" rtlCol="0">
            <a:noAutofit/>
          </a:bodyPr>
          <a:lstStyle/>
          <a:p>
            <a:pPr algn="l"/>
            <a:r>
              <a:rPr lang="de-CH" sz="4400" b="1" dirty="0">
                <a:solidFill>
                  <a:schemeClr val="bg1"/>
                </a:solidFill>
              </a:rPr>
              <a:t>«WE, MYSELF, AND WHY» </a:t>
            </a:r>
          </a:p>
        </p:txBody>
      </p:sp>
      <p:sp>
        <p:nvSpPr>
          <p:cNvPr id="5" name="Textfeld 4">
            <a:extLst>
              <a:ext uri="{FF2B5EF4-FFF2-40B4-BE49-F238E27FC236}">
                <a16:creationId xmlns:a16="http://schemas.microsoft.com/office/drawing/2014/main" id="{DB138698-AF31-44D2-BB37-CA5410A632DD}"/>
              </a:ext>
            </a:extLst>
          </p:cNvPr>
          <p:cNvSpPr txBox="1"/>
          <p:nvPr/>
        </p:nvSpPr>
        <p:spPr>
          <a:xfrm>
            <a:off x="378313" y="2185126"/>
            <a:ext cx="8083761" cy="610032"/>
          </a:xfrm>
          <a:prstGeom prst="rect">
            <a:avLst/>
          </a:prstGeom>
          <a:solidFill>
            <a:schemeClr val="tx1"/>
          </a:solidFill>
        </p:spPr>
        <p:txBody>
          <a:bodyPr wrap="none" lIns="0" tIns="0" rIns="0" bIns="0" rtlCol="0">
            <a:noAutofit/>
          </a:bodyPr>
          <a:lstStyle/>
          <a:p>
            <a:pPr algn="l"/>
            <a:r>
              <a:rPr lang="de-CH" sz="4400" dirty="0">
                <a:solidFill>
                  <a:schemeClr val="bg1"/>
                </a:solidFill>
              </a:rPr>
              <a:t>ABONNENTINNEN V.A. ZWISCHEN </a:t>
            </a:r>
          </a:p>
        </p:txBody>
      </p:sp>
      <p:sp>
        <p:nvSpPr>
          <p:cNvPr id="6" name="Textfeld 5">
            <a:extLst>
              <a:ext uri="{FF2B5EF4-FFF2-40B4-BE49-F238E27FC236}">
                <a16:creationId xmlns:a16="http://schemas.microsoft.com/office/drawing/2014/main" id="{34FE92A9-41A5-46E6-81D4-BC38035F52D0}"/>
              </a:ext>
            </a:extLst>
          </p:cNvPr>
          <p:cNvSpPr txBox="1"/>
          <p:nvPr/>
        </p:nvSpPr>
        <p:spPr>
          <a:xfrm>
            <a:off x="378314" y="3172293"/>
            <a:ext cx="5402554" cy="610031"/>
          </a:xfrm>
          <a:prstGeom prst="rect">
            <a:avLst/>
          </a:prstGeom>
          <a:solidFill>
            <a:schemeClr val="tx1"/>
          </a:solidFill>
        </p:spPr>
        <p:txBody>
          <a:bodyPr wrap="none" lIns="0" tIns="0" rIns="0" bIns="0" rtlCol="0">
            <a:noAutofit/>
          </a:bodyPr>
          <a:lstStyle/>
          <a:p>
            <a:pPr algn="l"/>
            <a:r>
              <a:rPr lang="de-CH" sz="4400" dirty="0">
                <a:solidFill>
                  <a:schemeClr val="bg1"/>
                </a:solidFill>
              </a:rPr>
              <a:t>18 UND 35 JAHRE ALT</a:t>
            </a:r>
          </a:p>
        </p:txBody>
      </p:sp>
    </p:spTree>
    <p:extLst>
      <p:ext uri="{BB962C8B-B14F-4D97-AF65-F5344CB8AC3E}">
        <p14:creationId xmlns:p14="http://schemas.microsoft.com/office/powerpoint/2010/main" val="29343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oden, drinnen enthält.&#10;&#10;Automatisch generierte Beschreibung">
            <a:extLst>
              <a:ext uri="{FF2B5EF4-FFF2-40B4-BE49-F238E27FC236}">
                <a16:creationId xmlns:a16="http://schemas.microsoft.com/office/drawing/2014/main" id="{BAF33858-C19C-49B2-8B68-C39FEF9AFE38}"/>
              </a:ext>
            </a:extLst>
          </p:cNvPr>
          <p:cNvPicPr>
            <a:picLocks noChangeAspect="1"/>
          </p:cNvPicPr>
          <p:nvPr/>
        </p:nvPicPr>
        <p:blipFill rotWithShape="1">
          <a:blip r:embed="rId3">
            <a:extLst>
              <a:ext uri="{28A0092B-C50C-407E-A947-70E740481C1C}">
                <a14:useLocalDpi xmlns:a14="http://schemas.microsoft.com/office/drawing/2010/main" val="0"/>
              </a:ext>
            </a:extLst>
          </a:blip>
          <a:srcRect t="14597" b="1134"/>
          <a:stretch/>
        </p:blipFill>
        <p:spPr>
          <a:xfrm>
            <a:off x="20" y="10"/>
            <a:ext cx="12191980" cy="6857990"/>
          </a:xfrm>
          <a:prstGeom prst="rect">
            <a:avLst/>
          </a:prstGeom>
          <a:noFill/>
        </p:spPr>
      </p:pic>
      <p:sp>
        <p:nvSpPr>
          <p:cNvPr id="5" name="Textfeld 4">
            <a:extLst>
              <a:ext uri="{FF2B5EF4-FFF2-40B4-BE49-F238E27FC236}">
                <a16:creationId xmlns:a16="http://schemas.microsoft.com/office/drawing/2014/main" id="{7078E165-D9A4-4215-8634-6D289DE82E6D}"/>
              </a:ext>
            </a:extLst>
          </p:cNvPr>
          <p:cNvSpPr txBox="1"/>
          <p:nvPr/>
        </p:nvSpPr>
        <p:spPr>
          <a:xfrm>
            <a:off x="289560" y="0"/>
            <a:ext cx="5506805" cy="610032"/>
          </a:xfrm>
          <a:prstGeom prst="rect">
            <a:avLst/>
          </a:prstGeom>
          <a:solidFill>
            <a:schemeClr val="tx1"/>
          </a:solidFill>
        </p:spPr>
        <p:txBody>
          <a:bodyPr wrap="none" lIns="0" tIns="0" rIns="0" bIns="0" rtlCol="0">
            <a:noAutofit/>
          </a:bodyPr>
          <a:lstStyle/>
          <a:p>
            <a:pPr algn="l"/>
            <a:r>
              <a:rPr lang="de-CH" sz="4400" b="1" dirty="0">
                <a:solidFill>
                  <a:schemeClr val="bg1"/>
                </a:solidFill>
              </a:rPr>
              <a:t>BLEISCH &amp; BOSSART» </a:t>
            </a:r>
          </a:p>
        </p:txBody>
      </p:sp>
      <p:sp>
        <p:nvSpPr>
          <p:cNvPr id="6" name="Textfeld 5">
            <a:extLst>
              <a:ext uri="{FF2B5EF4-FFF2-40B4-BE49-F238E27FC236}">
                <a16:creationId xmlns:a16="http://schemas.microsoft.com/office/drawing/2014/main" id="{C80FF0F4-B4B5-44B0-AF35-6EDD28412B90}"/>
              </a:ext>
            </a:extLst>
          </p:cNvPr>
          <p:cNvSpPr txBox="1"/>
          <p:nvPr/>
        </p:nvSpPr>
        <p:spPr>
          <a:xfrm>
            <a:off x="289559" y="1066358"/>
            <a:ext cx="10419769" cy="610032"/>
          </a:xfrm>
          <a:prstGeom prst="rect">
            <a:avLst/>
          </a:prstGeom>
          <a:solidFill>
            <a:schemeClr val="tx1"/>
          </a:solidFill>
        </p:spPr>
        <p:txBody>
          <a:bodyPr wrap="none" lIns="0" tIns="0" rIns="0" bIns="0" rtlCol="0">
            <a:noAutofit/>
          </a:bodyPr>
          <a:lstStyle/>
          <a:p>
            <a:pPr algn="l"/>
            <a:r>
              <a:rPr lang="de-CH" sz="4400" dirty="0">
                <a:solidFill>
                  <a:schemeClr val="bg1"/>
                </a:solidFill>
              </a:rPr>
              <a:t>NUTZUNG V.A. DURCH UNTER-45-JÄHRIGE</a:t>
            </a:r>
          </a:p>
        </p:txBody>
      </p:sp>
    </p:spTree>
    <p:extLst>
      <p:ext uri="{BB962C8B-B14F-4D97-AF65-F5344CB8AC3E}">
        <p14:creationId xmlns:p14="http://schemas.microsoft.com/office/powerpoint/2010/main" val="229132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AA54E-5023-4214-BA4C-056C59410BFF}"/>
              </a:ext>
            </a:extLst>
          </p:cNvPr>
          <p:cNvSpPr>
            <a:spLocks noGrp="1"/>
          </p:cNvSpPr>
          <p:nvPr>
            <p:ph type="title"/>
          </p:nvPr>
        </p:nvSpPr>
        <p:spPr/>
        <p:txBody>
          <a:bodyPr/>
          <a:lstStyle/>
          <a:p>
            <a:r>
              <a:rPr lang="de-CH"/>
              <a:t>SRG-Konzession</a:t>
            </a:r>
            <a:br>
              <a:rPr lang="de-CH"/>
            </a:br>
            <a:r>
              <a:rPr lang="de-CH"/>
              <a:t>Art. 13: Angebote für junge Menschen</a:t>
            </a:r>
            <a:br>
              <a:rPr lang="de-CH"/>
            </a:br>
            <a:br>
              <a:rPr lang="de-CH"/>
            </a:br>
            <a:r>
              <a:rPr lang="de-CH" b="0"/>
              <a:t>«Die SRG stellt Angebote bereit, die auf die Lebenswirklichkeit und die Interessen junger Menschen ausgerichtet sind. […] </a:t>
            </a:r>
            <a:br>
              <a:rPr lang="de-CH" b="0"/>
            </a:br>
            <a:br>
              <a:rPr lang="de-CH" b="0"/>
            </a:br>
            <a:r>
              <a:rPr lang="de-CH" b="0"/>
              <a:t>Inhalte, Formate und Technik der Angebote werden so aufbereitet und verbreitet, wie es den Nutzungsgewohnheiten der jungen Zielgruppen entspricht.»</a:t>
            </a:r>
          </a:p>
        </p:txBody>
      </p:sp>
    </p:spTree>
    <p:extLst>
      <p:ext uri="{BB962C8B-B14F-4D97-AF65-F5344CB8AC3E}">
        <p14:creationId xmlns:p14="http://schemas.microsoft.com/office/powerpoint/2010/main" val="2779502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7A80F438-3223-4742-B3EA-4AFA92B1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4915" cy="6858000"/>
          </a:xfrm>
          <a:prstGeom prst="rect">
            <a:avLst/>
          </a:prstGeom>
        </p:spPr>
      </p:pic>
      <p:pic>
        <p:nvPicPr>
          <p:cNvPr id="6" name="Grafik 5" descr="Ein Bild, das Text, Karte enthält.&#10;&#10;Automatisch generierte Beschreibung">
            <a:extLst>
              <a:ext uri="{FF2B5EF4-FFF2-40B4-BE49-F238E27FC236}">
                <a16:creationId xmlns:a16="http://schemas.microsoft.com/office/drawing/2014/main" id="{EBFED3B3-E875-0A4D-B74D-2A5B7E72E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204913" cy="6857999"/>
          </a:xfrm>
          <a:prstGeom prst="rect">
            <a:avLst/>
          </a:prstGeom>
        </p:spPr>
      </p:pic>
    </p:spTree>
    <p:extLst>
      <p:ext uri="{BB962C8B-B14F-4D97-AF65-F5344CB8AC3E}">
        <p14:creationId xmlns:p14="http://schemas.microsoft.com/office/powerpoint/2010/main" val="174612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Bildplatzhalter 43" descr="Ein Bild, das Text, Person enthält.&#10;&#10;Automatisch generierte Beschreibung">
            <a:extLst>
              <a:ext uri="{FF2B5EF4-FFF2-40B4-BE49-F238E27FC236}">
                <a16:creationId xmlns:a16="http://schemas.microsoft.com/office/drawing/2014/main" id="{D22E1589-4ADB-440E-B7A1-EFFF7EF1A4E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02" b="7802"/>
          <a:stretch>
            <a:fillRect/>
          </a:stretch>
        </p:blipFill>
        <p:spPr>
          <a:xfrm>
            <a:off x="0" y="195"/>
            <a:ext cx="12192000" cy="6857805"/>
          </a:xfrm>
        </p:spPr>
      </p:pic>
      <p:sp>
        <p:nvSpPr>
          <p:cNvPr id="46" name="Textfeld 45">
            <a:extLst>
              <a:ext uri="{FF2B5EF4-FFF2-40B4-BE49-F238E27FC236}">
                <a16:creationId xmlns:a16="http://schemas.microsoft.com/office/drawing/2014/main" id="{56FFB966-D046-4676-8BF1-253569C2E3AA}"/>
              </a:ext>
            </a:extLst>
          </p:cNvPr>
          <p:cNvSpPr txBox="1"/>
          <p:nvPr/>
        </p:nvSpPr>
        <p:spPr>
          <a:xfrm>
            <a:off x="7333399" y="1106714"/>
            <a:ext cx="4206330" cy="599302"/>
          </a:xfrm>
          <a:prstGeom prst="rect">
            <a:avLst/>
          </a:prstGeom>
          <a:solidFill>
            <a:schemeClr val="tx1"/>
          </a:solidFill>
        </p:spPr>
        <p:txBody>
          <a:bodyPr wrap="none" lIns="0" tIns="0" rIns="0" bIns="0" rtlCol="0">
            <a:noAutofit/>
          </a:bodyPr>
          <a:lstStyle/>
          <a:p>
            <a:pPr algn="l"/>
            <a:r>
              <a:rPr lang="de-CH" sz="4400">
                <a:solidFill>
                  <a:schemeClr val="bg1"/>
                </a:solidFill>
              </a:rPr>
              <a:t>DIGITALISIERUNG</a:t>
            </a:r>
          </a:p>
        </p:txBody>
      </p:sp>
      <p:sp>
        <p:nvSpPr>
          <p:cNvPr id="47" name="Textfeld 46">
            <a:extLst>
              <a:ext uri="{FF2B5EF4-FFF2-40B4-BE49-F238E27FC236}">
                <a16:creationId xmlns:a16="http://schemas.microsoft.com/office/drawing/2014/main" id="{4A5FFD05-249B-42C1-93A0-800CF8119FCF}"/>
              </a:ext>
            </a:extLst>
          </p:cNvPr>
          <p:cNvSpPr txBox="1"/>
          <p:nvPr/>
        </p:nvSpPr>
        <p:spPr>
          <a:xfrm>
            <a:off x="2064775" y="5464241"/>
            <a:ext cx="7854729" cy="630195"/>
          </a:xfrm>
          <a:prstGeom prst="rect">
            <a:avLst/>
          </a:prstGeom>
          <a:solidFill>
            <a:schemeClr val="tx1"/>
          </a:solidFill>
        </p:spPr>
        <p:txBody>
          <a:bodyPr wrap="none" lIns="0" tIns="0" rIns="0" bIns="0" rtlCol="0">
            <a:noAutofit/>
          </a:bodyPr>
          <a:lstStyle/>
          <a:p>
            <a:pPr algn="l"/>
            <a:r>
              <a:rPr lang="de-CH" sz="4400">
                <a:solidFill>
                  <a:schemeClr val="bg1"/>
                </a:solidFill>
              </a:rPr>
              <a:t>VERÄNDERTE MEDIENNUTZUNG</a:t>
            </a:r>
          </a:p>
        </p:txBody>
      </p:sp>
      <p:sp>
        <p:nvSpPr>
          <p:cNvPr id="48" name="Textfeld 47">
            <a:extLst>
              <a:ext uri="{FF2B5EF4-FFF2-40B4-BE49-F238E27FC236}">
                <a16:creationId xmlns:a16="http://schemas.microsoft.com/office/drawing/2014/main" id="{4E7ACC7D-4C04-48A9-8345-0C5EA018C32F}"/>
              </a:ext>
            </a:extLst>
          </p:cNvPr>
          <p:cNvSpPr txBox="1"/>
          <p:nvPr/>
        </p:nvSpPr>
        <p:spPr>
          <a:xfrm>
            <a:off x="945637" y="1106714"/>
            <a:ext cx="2885699" cy="609601"/>
          </a:xfrm>
          <a:prstGeom prst="rect">
            <a:avLst/>
          </a:prstGeom>
          <a:solidFill>
            <a:schemeClr val="tx1"/>
          </a:solidFill>
        </p:spPr>
        <p:txBody>
          <a:bodyPr wrap="none" lIns="0" tIns="0" rIns="0" bIns="0" rtlCol="0">
            <a:noAutofit/>
          </a:bodyPr>
          <a:lstStyle/>
          <a:p>
            <a:pPr algn="l"/>
            <a:r>
              <a:rPr lang="de-CH" sz="4400">
                <a:solidFill>
                  <a:schemeClr val="bg1"/>
                </a:solidFill>
              </a:rPr>
              <a:t>RÜCKGANG</a:t>
            </a:r>
            <a:r>
              <a:rPr lang="de-CH" sz="4400" b="1">
                <a:solidFill>
                  <a:schemeClr val="bg1"/>
                </a:solidFill>
              </a:rPr>
              <a:t> </a:t>
            </a:r>
          </a:p>
        </p:txBody>
      </p:sp>
      <p:sp>
        <p:nvSpPr>
          <p:cNvPr id="49" name="Textfeld 48">
            <a:extLst>
              <a:ext uri="{FF2B5EF4-FFF2-40B4-BE49-F238E27FC236}">
                <a16:creationId xmlns:a16="http://schemas.microsoft.com/office/drawing/2014/main" id="{4EA08567-2A03-4CB7-9BD0-7D864DF51FA7}"/>
              </a:ext>
            </a:extLst>
          </p:cNvPr>
          <p:cNvSpPr txBox="1"/>
          <p:nvPr/>
        </p:nvSpPr>
        <p:spPr>
          <a:xfrm>
            <a:off x="4426871" y="3961666"/>
            <a:ext cx="6701377" cy="630195"/>
          </a:xfrm>
          <a:prstGeom prst="rect">
            <a:avLst/>
          </a:prstGeom>
          <a:solidFill>
            <a:schemeClr val="tx1"/>
          </a:solidFill>
        </p:spPr>
        <p:txBody>
          <a:bodyPr wrap="none" lIns="0" tIns="0" rIns="0" bIns="0" rtlCol="0">
            <a:noAutofit/>
          </a:bodyPr>
          <a:lstStyle/>
          <a:p>
            <a:pPr algn="l"/>
            <a:r>
              <a:rPr lang="de-CH" sz="4400">
                <a:solidFill>
                  <a:schemeClr val="bg1"/>
                </a:solidFill>
              </a:rPr>
              <a:t>GEBÜHRENPLAFONIERUNG</a:t>
            </a:r>
          </a:p>
        </p:txBody>
      </p:sp>
      <p:sp>
        <p:nvSpPr>
          <p:cNvPr id="9" name="Textfeld 8">
            <a:extLst>
              <a:ext uri="{FF2B5EF4-FFF2-40B4-BE49-F238E27FC236}">
                <a16:creationId xmlns:a16="http://schemas.microsoft.com/office/drawing/2014/main" id="{BFE20CD1-10BB-44F5-B41D-C8189E284F62}"/>
              </a:ext>
            </a:extLst>
          </p:cNvPr>
          <p:cNvSpPr txBox="1"/>
          <p:nvPr/>
        </p:nvSpPr>
        <p:spPr>
          <a:xfrm>
            <a:off x="945639" y="1808302"/>
            <a:ext cx="4705354" cy="630195"/>
          </a:xfrm>
          <a:prstGeom prst="rect">
            <a:avLst/>
          </a:prstGeom>
          <a:solidFill>
            <a:schemeClr val="tx1"/>
          </a:solidFill>
        </p:spPr>
        <p:txBody>
          <a:bodyPr wrap="none" lIns="0" tIns="0" rIns="0" bIns="0" rtlCol="0">
            <a:noAutofit/>
          </a:bodyPr>
          <a:lstStyle/>
          <a:p>
            <a:pPr algn="l"/>
            <a:r>
              <a:rPr lang="de-CH" sz="4400">
                <a:solidFill>
                  <a:schemeClr val="bg1"/>
                </a:solidFill>
              </a:rPr>
              <a:t>WERBEEINNAHMEN</a:t>
            </a:r>
          </a:p>
        </p:txBody>
      </p:sp>
    </p:spTree>
    <p:extLst>
      <p:ext uri="{BB962C8B-B14F-4D97-AF65-F5344CB8AC3E}">
        <p14:creationId xmlns:p14="http://schemas.microsoft.com/office/powerpoint/2010/main" val="14016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anim calcmode="lin" valueType="num">
                                      <p:cBhvr>
                                        <p:cTn id="21" dur="500" fill="hold"/>
                                        <p:tgtEl>
                                          <p:spTgt spid="48"/>
                                        </p:tgtEl>
                                        <p:attrNameLst>
                                          <p:attrName>ppt_x</p:attrName>
                                        </p:attrNameLst>
                                      </p:cBhvr>
                                      <p:tavLst>
                                        <p:tav tm="0">
                                          <p:val>
                                            <p:strVal val="#ppt_x"/>
                                          </p:val>
                                        </p:tav>
                                        <p:tav tm="100000">
                                          <p:val>
                                            <p:strVal val="#ppt_x"/>
                                          </p:val>
                                        </p:tav>
                                      </p:tavLst>
                                    </p:anim>
                                    <p:anim calcmode="lin" valueType="num">
                                      <p:cBhvr>
                                        <p:cTn id="22" dur="5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additive="base">
                                        <p:cTn id="32" dur="500" fill="hold"/>
                                        <p:tgtEl>
                                          <p:spTgt spid="49"/>
                                        </p:tgtEl>
                                        <p:attrNameLst>
                                          <p:attrName>ppt_x</p:attrName>
                                        </p:attrNameLst>
                                      </p:cBhvr>
                                      <p:tavLst>
                                        <p:tav tm="0">
                                          <p:val>
                                            <p:strVal val="#ppt_x"/>
                                          </p:val>
                                        </p:tav>
                                        <p:tav tm="100000">
                                          <p:val>
                                            <p:strVal val="#ppt_x"/>
                                          </p:val>
                                        </p:tav>
                                      </p:tavLst>
                                    </p:anim>
                                    <p:anim calcmode="lin" valueType="num">
                                      <p:cBhvr additive="base">
                                        <p:cTn id="3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7A80F438-3223-4742-B3EA-4AFA92B1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4915" cy="6858000"/>
          </a:xfrm>
          <a:prstGeom prst="rect">
            <a:avLst/>
          </a:prstGeom>
        </p:spPr>
      </p:pic>
      <p:pic>
        <p:nvPicPr>
          <p:cNvPr id="6" name="Grafik 5" descr="Ein Bild, das Text, Karte enthält.&#10;&#10;Automatisch generierte Beschreibung">
            <a:extLst>
              <a:ext uri="{FF2B5EF4-FFF2-40B4-BE49-F238E27FC236}">
                <a16:creationId xmlns:a16="http://schemas.microsoft.com/office/drawing/2014/main" id="{EBFED3B3-E875-0A4D-B74D-2A5B7E72E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204913" cy="6857999"/>
          </a:xfrm>
          <a:prstGeom prst="rect">
            <a:avLst/>
          </a:prstGeom>
        </p:spPr>
      </p:pic>
    </p:spTree>
    <p:extLst>
      <p:ext uri="{BB962C8B-B14F-4D97-AF65-F5344CB8AC3E}">
        <p14:creationId xmlns:p14="http://schemas.microsoft.com/office/powerpoint/2010/main" val="47556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6DA49796-6CED-47C9-B4A3-C82A385B3E1A}"/>
              </a:ext>
            </a:extLst>
          </p:cNvPr>
          <p:cNvPicPr>
            <a:picLocks noGrp="1" noChangeAspect="1"/>
          </p:cNvPicPr>
          <p:nvPr>
            <p:ph type="pic" sz="quarter" idx="14"/>
          </p:nvPr>
        </p:nvPicPr>
        <p:blipFill>
          <a:blip r:embed="rId3"/>
          <a:srcRect t="7873" b="7873"/>
          <a:stretch>
            <a:fillRect/>
          </a:stretch>
        </p:blipFill>
        <p:spPr>
          <a:xfrm>
            <a:off x="0" y="2"/>
            <a:ext cx="12192000" cy="6857805"/>
          </a:xfrm>
        </p:spPr>
      </p:pic>
      <p:sp>
        <p:nvSpPr>
          <p:cNvPr id="11" name="Textfeld 10">
            <a:extLst>
              <a:ext uri="{FF2B5EF4-FFF2-40B4-BE49-F238E27FC236}">
                <a16:creationId xmlns:a16="http://schemas.microsoft.com/office/drawing/2014/main" id="{0982D514-D164-42EF-A46D-095E89CDC925}"/>
              </a:ext>
            </a:extLst>
          </p:cNvPr>
          <p:cNvSpPr txBox="1"/>
          <p:nvPr/>
        </p:nvSpPr>
        <p:spPr>
          <a:xfrm>
            <a:off x="313149" y="33367"/>
            <a:ext cx="7548723" cy="632487"/>
          </a:xfrm>
          <a:prstGeom prst="rect">
            <a:avLst/>
          </a:prstGeom>
          <a:solidFill>
            <a:schemeClr val="tx1"/>
          </a:solidFill>
        </p:spPr>
        <p:txBody>
          <a:bodyPr wrap="none" lIns="0" tIns="0" rIns="0" bIns="0" rtlCol="0">
            <a:noAutofit/>
          </a:bodyPr>
          <a:lstStyle/>
          <a:p>
            <a:pPr algn="l"/>
            <a:r>
              <a:rPr lang="de-CH" sz="4400" b="1" dirty="0">
                <a:solidFill>
                  <a:schemeClr val="bg1"/>
                </a:solidFill>
              </a:rPr>
              <a:t>TV SRF KLARER MARKTFÜHRER </a:t>
            </a:r>
          </a:p>
        </p:txBody>
      </p:sp>
      <p:sp>
        <p:nvSpPr>
          <p:cNvPr id="12" name="Textfeld 11">
            <a:extLst>
              <a:ext uri="{FF2B5EF4-FFF2-40B4-BE49-F238E27FC236}">
                <a16:creationId xmlns:a16="http://schemas.microsoft.com/office/drawing/2014/main" id="{2263445E-EEFC-42B4-A3E9-9D0F0017565A}"/>
              </a:ext>
            </a:extLst>
          </p:cNvPr>
          <p:cNvSpPr txBox="1"/>
          <p:nvPr/>
        </p:nvSpPr>
        <p:spPr>
          <a:xfrm>
            <a:off x="313149" y="1477530"/>
            <a:ext cx="7962946" cy="632487"/>
          </a:xfrm>
          <a:prstGeom prst="rect">
            <a:avLst/>
          </a:prstGeom>
          <a:solidFill>
            <a:schemeClr val="tx1"/>
          </a:solidFill>
        </p:spPr>
        <p:txBody>
          <a:bodyPr wrap="none" lIns="0" tIns="0" rIns="0" bIns="0" rtlCol="0">
            <a:noAutofit/>
          </a:bodyPr>
          <a:lstStyle/>
          <a:p>
            <a:pPr algn="l"/>
            <a:r>
              <a:rPr lang="de-CH" sz="4400" dirty="0">
                <a:solidFill>
                  <a:schemeClr val="bg1"/>
                </a:solidFill>
              </a:rPr>
              <a:t>ÜBER 41 PROZENT MARKTANTEIL</a:t>
            </a:r>
          </a:p>
        </p:txBody>
      </p:sp>
      <p:sp>
        <p:nvSpPr>
          <p:cNvPr id="13" name="Textfeld 12">
            <a:extLst>
              <a:ext uri="{FF2B5EF4-FFF2-40B4-BE49-F238E27FC236}">
                <a16:creationId xmlns:a16="http://schemas.microsoft.com/office/drawing/2014/main" id="{FAF41AAA-4E2A-4D2E-BCDB-9719952F102C}"/>
              </a:ext>
            </a:extLst>
          </p:cNvPr>
          <p:cNvSpPr txBox="1"/>
          <p:nvPr/>
        </p:nvSpPr>
        <p:spPr>
          <a:xfrm>
            <a:off x="313149" y="2357952"/>
            <a:ext cx="4050507" cy="632487"/>
          </a:xfrm>
          <a:prstGeom prst="rect">
            <a:avLst/>
          </a:prstGeom>
          <a:solidFill>
            <a:schemeClr val="tx1"/>
          </a:solidFill>
        </p:spPr>
        <p:txBody>
          <a:bodyPr wrap="none" lIns="0" tIns="0" rIns="0" bIns="0" rtlCol="0">
            <a:noAutofit/>
          </a:bodyPr>
          <a:lstStyle/>
          <a:p>
            <a:pPr algn="l"/>
            <a:r>
              <a:rPr lang="de-CH" sz="4400">
                <a:solidFill>
                  <a:schemeClr val="bg1"/>
                </a:solidFill>
              </a:rPr>
              <a:t>ZUR PRIMETIME</a:t>
            </a:r>
          </a:p>
        </p:txBody>
      </p:sp>
      <p:sp>
        <p:nvSpPr>
          <p:cNvPr id="14" name="Textfeld 13">
            <a:extLst>
              <a:ext uri="{FF2B5EF4-FFF2-40B4-BE49-F238E27FC236}">
                <a16:creationId xmlns:a16="http://schemas.microsoft.com/office/drawing/2014/main" id="{1C4F4B8F-AFEB-460D-BA45-4FF7FF5CA14B}"/>
              </a:ext>
            </a:extLst>
          </p:cNvPr>
          <p:cNvSpPr txBox="1"/>
          <p:nvPr/>
        </p:nvSpPr>
        <p:spPr>
          <a:xfrm>
            <a:off x="313150" y="4318000"/>
            <a:ext cx="6608512" cy="632487"/>
          </a:xfrm>
          <a:prstGeom prst="rect">
            <a:avLst/>
          </a:prstGeom>
          <a:solidFill>
            <a:schemeClr val="tx1"/>
          </a:solidFill>
        </p:spPr>
        <p:txBody>
          <a:bodyPr wrap="none" lIns="0" tIns="0" rIns="0" bIns="0" rtlCol="0">
            <a:noAutofit/>
          </a:bodyPr>
          <a:lstStyle/>
          <a:p>
            <a:pPr algn="l"/>
            <a:r>
              <a:rPr lang="de-CH" sz="4400" dirty="0">
                <a:solidFill>
                  <a:schemeClr val="bg1"/>
                </a:solidFill>
              </a:rPr>
              <a:t>«TAGESSCHAU» MIT BIS ZU </a:t>
            </a:r>
          </a:p>
        </p:txBody>
      </p:sp>
      <p:sp>
        <p:nvSpPr>
          <p:cNvPr id="15" name="Textfeld 14">
            <a:extLst>
              <a:ext uri="{FF2B5EF4-FFF2-40B4-BE49-F238E27FC236}">
                <a16:creationId xmlns:a16="http://schemas.microsoft.com/office/drawing/2014/main" id="{F704B1B8-6C9A-416F-919E-3D5873E842B7}"/>
              </a:ext>
            </a:extLst>
          </p:cNvPr>
          <p:cNvSpPr txBox="1"/>
          <p:nvPr/>
        </p:nvSpPr>
        <p:spPr>
          <a:xfrm>
            <a:off x="313149" y="5097401"/>
            <a:ext cx="6828431" cy="632487"/>
          </a:xfrm>
          <a:prstGeom prst="rect">
            <a:avLst/>
          </a:prstGeom>
          <a:solidFill>
            <a:schemeClr val="tx1"/>
          </a:solidFill>
        </p:spPr>
        <p:txBody>
          <a:bodyPr wrap="none" lIns="0" tIns="0" rIns="0" bIns="0" rtlCol="0">
            <a:noAutofit/>
          </a:bodyPr>
          <a:lstStyle/>
          <a:p>
            <a:pPr algn="l"/>
            <a:r>
              <a:rPr lang="de-CH" sz="4400" dirty="0">
                <a:solidFill>
                  <a:schemeClr val="bg1"/>
                </a:solidFill>
              </a:rPr>
              <a:t>1,5 MIO ZUSCHAUER:INNEN</a:t>
            </a:r>
          </a:p>
        </p:txBody>
      </p:sp>
    </p:spTree>
    <p:extLst>
      <p:ext uri="{BB962C8B-B14F-4D97-AF65-F5344CB8AC3E}">
        <p14:creationId xmlns:p14="http://schemas.microsoft.com/office/powerpoint/2010/main" val="2627663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300A5EF6-9D18-4E02-A1F4-60BFEDB32250}"/>
              </a:ext>
            </a:extLst>
          </p:cNvPr>
          <p:cNvSpPr>
            <a:spLocks noGrp="1"/>
          </p:cNvSpPr>
          <p:nvPr>
            <p:ph type="title"/>
          </p:nvPr>
        </p:nvSpPr>
        <p:spPr>
          <a:xfrm>
            <a:off x="-689148" y="6857807"/>
            <a:ext cx="9937751" cy="5653087"/>
          </a:xfrm>
        </p:spPr>
        <p:txBody>
          <a:bodyPr/>
          <a:lstStyle/>
          <a:p>
            <a:br>
              <a:rPr lang="de-CH"/>
            </a:br>
            <a:br>
              <a:rPr lang="de-CH"/>
            </a:br>
            <a:br>
              <a:rPr lang="de-CH"/>
            </a:br>
            <a:br>
              <a:rPr lang="de-CH"/>
            </a:br>
            <a:r>
              <a:rPr lang="de-CH" err="1"/>
              <a:t>llll</a:t>
            </a:r>
            <a:endParaRPr lang="de-CH"/>
          </a:p>
        </p:txBody>
      </p:sp>
      <p:pic>
        <p:nvPicPr>
          <p:cNvPr id="25" name="Bildplatzhalter 24" descr="Ein Bild, das Text enthält.&#10;&#10;Automatisch generierte Beschreibung">
            <a:extLst>
              <a:ext uri="{FF2B5EF4-FFF2-40B4-BE49-F238E27FC236}">
                <a16:creationId xmlns:a16="http://schemas.microsoft.com/office/drawing/2014/main" id="{E3486276-224B-4D67-BFF7-EB11FA2DF6E0}"/>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11046" b="11046"/>
          <a:stretch>
            <a:fillRect/>
          </a:stretch>
        </p:blipFill>
        <p:spPr/>
      </p:pic>
      <p:sp>
        <p:nvSpPr>
          <p:cNvPr id="27" name="Textfeld 26">
            <a:extLst>
              <a:ext uri="{FF2B5EF4-FFF2-40B4-BE49-F238E27FC236}">
                <a16:creationId xmlns:a16="http://schemas.microsoft.com/office/drawing/2014/main" id="{C1C91503-0CD7-4030-B606-F0D462E73EFD}"/>
              </a:ext>
            </a:extLst>
          </p:cNvPr>
          <p:cNvSpPr txBox="1"/>
          <p:nvPr/>
        </p:nvSpPr>
        <p:spPr>
          <a:xfrm>
            <a:off x="405545" y="2079711"/>
            <a:ext cx="3892292" cy="619897"/>
          </a:xfrm>
          <a:prstGeom prst="rect">
            <a:avLst/>
          </a:prstGeom>
          <a:solidFill>
            <a:schemeClr val="tx1"/>
          </a:solidFill>
        </p:spPr>
        <p:txBody>
          <a:bodyPr wrap="none" lIns="0" tIns="0" rIns="0" bIns="0" rtlCol="0">
            <a:noAutofit/>
          </a:bodyPr>
          <a:lstStyle/>
          <a:p>
            <a:pPr algn="l"/>
            <a:r>
              <a:rPr lang="de-CH" sz="4400" dirty="0">
                <a:solidFill>
                  <a:schemeClr val="bg1"/>
                </a:solidFill>
              </a:rPr>
              <a:t>2,4 MILLIONEN </a:t>
            </a:r>
          </a:p>
        </p:txBody>
      </p:sp>
      <p:sp>
        <p:nvSpPr>
          <p:cNvPr id="28" name="Textfeld 27">
            <a:extLst>
              <a:ext uri="{FF2B5EF4-FFF2-40B4-BE49-F238E27FC236}">
                <a16:creationId xmlns:a16="http://schemas.microsoft.com/office/drawing/2014/main" id="{D7ADCCA2-4EF3-491D-9C23-2CC046115F0B}"/>
              </a:ext>
            </a:extLst>
          </p:cNvPr>
          <p:cNvSpPr txBox="1"/>
          <p:nvPr/>
        </p:nvSpPr>
        <p:spPr>
          <a:xfrm>
            <a:off x="405545" y="4377391"/>
            <a:ext cx="6704941" cy="568412"/>
          </a:xfrm>
          <a:prstGeom prst="rect">
            <a:avLst/>
          </a:prstGeom>
          <a:solidFill>
            <a:schemeClr val="tx1"/>
          </a:solidFill>
        </p:spPr>
        <p:txBody>
          <a:bodyPr wrap="none" lIns="0" tIns="0" rIns="0" bIns="0" rtlCol="0">
            <a:noAutofit/>
          </a:bodyPr>
          <a:lstStyle/>
          <a:p>
            <a:pPr algn="l"/>
            <a:r>
              <a:rPr lang="de-CH" sz="4400" dirty="0">
                <a:solidFill>
                  <a:schemeClr val="bg1"/>
                </a:solidFill>
              </a:rPr>
              <a:t>61 PROZENT MARKTANTEIL</a:t>
            </a:r>
          </a:p>
        </p:txBody>
      </p:sp>
      <p:sp>
        <p:nvSpPr>
          <p:cNvPr id="7" name="Textfeld 6">
            <a:extLst>
              <a:ext uri="{FF2B5EF4-FFF2-40B4-BE49-F238E27FC236}">
                <a16:creationId xmlns:a16="http://schemas.microsoft.com/office/drawing/2014/main" id="{1DE81F40-837E-4EFE-9245-C48F1FD39628}"/>
              </a:ext>
            </a:extLst>
          </p:cNvPr>
          <p:cNvSpPr txBox="1"/>
          <p:nvPr/>
        </p:nvSpPr>
        <p:spPr>
          <a:xfrm>
            <a:off x="405545" y="0"/>
            <a:ext cx="8843058" cy="630194"/>
          </a:xfrm>
          <a:prstGeom prst="rect">
            <a:avLst/>
          </a:prstGeom>
          <a:solidFill>
            <a:schemeClr val="tx1"/>
          </a:solidFill>
        </p:spPr>
        <p:txBody>
          <a:bodyPr wrap="none" lIns="0" tIns="0" rIns="0" bIns="0" rtlCol="0">
            <a:noAutofit/>
          </a:bodyPr>
          <a:lstStyle/>
          <a:p>
            <a:pPr algn="l"/>
            <a:r>
              <a:rPr lang="de-CH" sz="4400" b="1" dirty="0">
                <a:solidFill>
                  <a:schemeClr val="bg1"/>
                </a:solidFill>
              </a:rPr>
              <a:t>HOHE REICHWEITEN FÜR RADIO SRF</a:t>
            </a:r>
          </a:p>
        </p:txBody>
      </p:sp>
      <p:sp>
        <p:nvSpPr>
          <p:cNvPr id="8" name="Textfeld 7">
            <a:extLst>
              <a:ext uri="{FF2B5EF4-FFF2-40B4-BE49-F238E27FC236}">
                <a16:creationId xmlns:a16="http://schemas.microsoft.com/office/drawing/2014/main" id="{B5728773-9DE6-4E36-97B0-80CE17B79ED9}"/>
              </a:ext>
            </a:extLst>
          </p:cNvPr>
          <p:cNvSpPr txBox="1"/>
          <p:nvPr/>
        </p:nvSpPr>
        <p:spPr>
          <a:xfrm>
            <a:off x="405545" y="2876389"/>
            <a:ext cx="6079907" cy="562811"/>
          </a:xfrm>
          <a:prstGeom prst="rect">
            <a:avLst/>
          </a:prstGeom>
          <a:solidFill>
            <a:schemeClr val="tx1"/>
          </a:solidFill>
        </p:spPr>
        <p:txBody>
          <a:bodyPr wrap="none" lIns="0" tIns="0" rIns="0" bIns="0" rtlCol="0">
            <a:noAutofit/>
          </a:bodyPr>
          <a:lstStyle/>
          <a:p>
            <a:r>
              <a:rPr lang="de-CH" sz="4400" dirty="0">
                <a:solidFill>
                  <a:schemeClr val="bg1"/>
                </a:solidFill>
              </a:rPr>
              <a:t>TÄGLICHE HÖRER:INNEN</a:t>
            </a:r>
          </a:p>
        </p:txBody>
      </p:sp>
      <p:sp>
        <p:nvSpPr>
          <p:cNvPr id="9" name="Textfeld 8">
            <a:extLst>
              <a:ext uri="{FF2B5EF4-FFF2-40B4-BE49-F238E27FC236}">
                <a16:creationId xmlns:a16="http://schemas.microsoft.com/office/drawing/2014/main" id="{FD3A1736-582C-475A-A217-64C30162E8B4}"/>
              </a:ext>
            </a:extLst>
          </p:cNvPr>
          <p:cNvSpPr txBox="1"/>
          <p:nvPr/>
        </p:nvSpPr>
        <p:spPr>
          <a:xfrm>
            <a:off x="405545" y="5123208"/>
            <a:ext cx="6079908" cy="574012"/>
          </a:xfrm>
          <a:prstGeom prst="rect">
            <a:avLst/>
          </a:prstGeom>
          <a:solidFill>
            <a:schemeClr val="tx1"/>
          </a:solidFill>
        </p:spPr>
        <p:txBody>
          <a:bodyPr wrap="none" lIns="0" tIns="0" rIns="0" bIns="0" rtlCol="0">
            <a:noAutofit/>
          </a:bodyPr>
          <a:lstStyle/>
          <a:p>
            <a:pPr algn="l"/>
            <a:r>
              <a:rPr lang="de-CH" sz="4400" dirty="0">
                <a:solidFill>
                  <a:schemeClr val="bg1"/>
                </a:solidFill>
              </a:rPr>
              <a:t>ZUR MORGENPRIMETIME</a:t>
            </a:r>
          </a:p>
          <a:p>
            <a:pPr algn="l"/>
            <a:endParaRPr lang="de-CH" sz="4400" dirty="0"/>
          </a:p>
        </p:txBody>
      </p:sp>
    </p:spTree>
    <p:extLst>
      <p:ext uri="{BB962C8B-B14F-4D97-AF65-F5344CB8AC3E}">
        <p14:creationId xmlns:p14="http://schemas.microsoft.com/office/powerpoint/2010/main" val="39086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4A14B02-85E7-4147-9A82-3F7757E48440}"/>
              </a:ext>
            </a:extLst>
          </p:cNvPr>
          <p:cNvPicPr>
            <a:picLocks noChangeAspect="1"/>
          </p:cNvPicPr>
          <p:nvPr/>
        </p:nvPicPr>
        <p:blipFill rotWithShape="1">
          <a:blip r:embed="rId4">
            <a:extLst>
              <a:ext uri="{28A0092B-C50C-407E-A947-70E740481C1C}">
                <a14:useLocalDpi xmlns:a14="http://schemas.microsoft.com/office/drawing/2010/main" val="0"/>
              </a:ext>
            </a:extLst>
          </a:blip>
          <a:srcRect t="32203" b="7118"/>
          <a:stretch/>
        </p:blipFill>
        <p:spPr>
          <a:xfrm>
            <a:off x="-1" y="2208508"/>
            <a:ext cx="12204915" cy="4161295"/>
          </a:xfrm>
          <a:prstGeom prst="rect">
            <a:avLst/>
          </a:prstGeom>
        </p:spPr>
      </p:pic>
      <p:pic>
        <p:nvPicPr>
          <p:cNvPr id="8" name="Grafik 7" descr="Ein Bild, das Tisch, Katze enthält.&#10;&#10;Automatisch generierte Beschreibung">
            <a:extLst>
              <a:ext uri="{FF2B5EF4-FFF2-40B4-BE49-F238E27FC236}">
                <a16:creationId xmlns:a16="http://schemas.microsoft.com/office/drawing/2014/main" id="{A02E7AE2-E6D8-A040-891E-EDFFB24598CA}"/>
              </a:ext>
            </a:extLst>
          </p:cNvPr>
          <p:cNvPicPr>
            <a:picLocks noChangeAspect="1"/>
          </p:cNvPicPr>
          <p:nvPr/>
        </p:nvPicPr>
        <p:blipFill rotWithShape="1">
          <a:blip r:embed="rId5">
            <a:extLst>
              <a:ext uri="{28A0092B-C50C-407E-A947-70E740481C1C}">
                <a14:useLocalDpi xmlns:a14="http://schemas.microsoft.com/office/drawing/2010/main" val="0"/>
              </a:ext>
            </a:extLst>
          </a:blip>
          <a:srcRect t="33898" b="7118"/>
          <a:stretch/>
        </p:blipFill>
        <p:spPr>
          <a:xfrm>
            <a:off x="-1" y="2324746"/>
            <a:ext cx="12204915" cy="4045057"/>
          </a:xfrm>
          <a:prstGeom prst="rect">
            <a:avLst/>
          </a:prstGeom>
        </p:spPr>
      </p:pic>
      <p:pic>
        <p:nvPicPr>
          <p:cNvPr id="12" name="Grafik 11">
            <a:extLst>
              <a:ext uri="{FF2B5EF4-FFF2-40B4-BE49-F238E27FC236}">
                <a16:creationId xmlns:a16="http://schemas.microsoft.com/office/drawing/2014/main" id="{9923F61A-A43A-9B43-AAC3-672F5AB33613}"/>
              </a:ext>
            </a:extLst>
          </p:cNvPr>
          <p:cNvPicPr>
            <a:picLocks noChangeAspect="1"/>
          </p:cNvPicPr>
          <p:nvPr/>
        </p:nvPicPr>
        <p:blipFill rotWithShape="1">
          <a:blip r:embed="rId6">
            <a:extLst>
              <a:ext uri="{28A0092B-C50C-407E-A947-70E740481C1C}">
                <a14:useLocalDpi xmlns:a14="http://schemas.microsoft.com/office/drawing/2010/main" val="0"/>
              </a:ext>
            </a:extLst>
          </a:blip>
          <a:srcRect t="36666" b="7119"/>
          <a:stretch/>
        </p:blipFill>
        <p:spPr>
          <a:xfrm>
            <a:off x="-1" y="2514600"/>
            <a:ext cx="12204915" cy="3855203"/>
          </a:xfrm>
          <a:prstGeom prst="rect">
            <a:avLst/>
          </a:prstGeom>
        </p:spPr>
      </p:pic>
      <p:sp>
        <p:nvSpPr>
          <p:cNvPr id="9" name="Textfeld 8">
            <a:extLst>
              <a:ext uri="{FF2B5EF4-FFF2-40B4-BE49-F238E27FC236}">
                <a16:creationId xmlns:a16="http://schemas.microsoft.com/office/drawing/2014/main" id="{F58C1EEE-D5A4-4031-84F6-8A5922BCCE46}"/>
              </a:ext>
            </a:extLst>
          </p:cNvPr>
          <p:cNvSpPr txBox="1"/>
          <p:nvPr/>
        </p:nvSpPr>
        <p:spPr>
          <a:xfrm>
            <a:off x="623888" y="544454"/>
            <a:ext cx="5959364" cy="1143163"/>
          </a:xfrm>
          <a:prstGeom prst="rect">
            <a:avLst/>
          </a:prstGeom>
          <a:noFill/>
        </p:spPr>
        <p:txBody>
          <a:bodyPr wrap="none" lIns="0" tIns="0" rIns="0" bIns="0" rtlCol="0" anchor="t">
            <a:noAutofit/>
          </a:bodyPr>
          <a:lstStyle/>
          <a:p>
            <a:r>
              <a:rPr lang="de-CH" sz="4400" b="1" dirty="0">
                <a:solidFill>
                  <a:schemeClr val="tx2"/>
                </a:solidFill>
                <a:latin typeface="SRG SSR Type Bold"/>
              </a:rPr>
              <a:t>UNTER 45-JÄHRIGE NUTZEN SRF-</a:t>
            </a:r>
          </a:p>
          <a:p>
            <a:pPr>
              <a:lnSpc>
                <a:spcPts val="3500"/>
              </a:lnSpc>
            </a:pPr>
            <a:r>
              <a:rPr lang="de-CH" sz="4400" b="1" dirty="0">
                <a:solidFill>
                  <a:schemeClr val="tx2"/>
                </a:solidFill>
                <a:latin typeface="SRG SSR Type Bold"/>
              </a:rPr>
              <a:t>ANGEBOTE SIGNIFIKANT WENIGER</a:t>
            </a:r>
          </a:p>
        </p:txBody>
      </p:sp>
      <p:sp>
        <p:nvSpPr>
          <p:cNvPr id="10" name="Textfeld 9">
            <a:extLst>
              <a:ext uri="{FF2B5EF4-FFF2-40B4-BE49-F238E27FC236}">
                <a16:creationId xmlns:a16="http://schemas.microsoft.com/office/drawing/2014/main" id="{1B130B18-7A6E-4A21-BC70-E3CDC12F3FD5}"/>
              </a:ext>
            </a:extLst>
          </p:cNvPr>
          <p:cNvSpPr txBox="1"/>
          <p:nvPr/>
        </p:nvSpPr>
        <p:spPr>
          <a:xfrm>
            <a:off x="623888" y="1687618"/>
            <a:ext cx="4946595" cy="582616"/>
          </a:xfrm>
          <a:prstGeom prst="rect">
            <a:avLst/>
          </a:prstGeom>
          <a:noFill/>
        </p:spPr>
        <p:txBody>
          <a:bodyPr wrap="square" lIns="0" tIns="0" rIns="0" bIns="0" rtlCol="0">
            <a:noAutofit/>
          </a:bodyPr>
          <a:lstStyle/>
          <a:p>
            <a:r>
              <a:rPr lang="de-CH"/>
              <a:t>Es sind nicht nur die ganz Jungen,</a:t>
            </a:r>
          </a:p>
          <a:p>
            <a:r>
              <a:rPr lang="de-CH"/>
              <a:t>die SRF-Angebote kaum noch nutzen.</a:t>
            </a:r>
            <a:endParaRPr lang="de-CH" sz="2000">
              <a:solidFill>
                <a:schemeClr val="tx2"/>
              </a:solidFill>
              <a:latin typeface="SRG SSR Type Bold" panose="020B0804030302020204" pitchFamily="34" charset="0"/>
            </a:endParaRPr>
          </a:p>
        </p:txBody>
      </p:sp>
      <p:sp>
        <p:nvSpPr>
          <p:cNvPr id="13" name="Textfeld 12">
            <a:extLst>
              <a:ext uri="{FF2B5EF4-FFF2-40B4-BE49-F238E27FC236}">
                <a16:creationId xmlns:a16="http://schemas.microsoft.com/office/drawing/2014/main" id="{4DE2537B-AD67-0C4F-ADB3-64B5A399D3A0}"/>
              </a:ext>
            </a:extLst>
          </p:cNvPr>
          <p:cNvSpPr txBox="1"/>
          <p:nvPr/>
        </p:nvSpPr>
        <p:spPr>
          <a:xfrm>
            <a:off x="-193964" y="2576945"/>
            <a:ext cx="0" cy="0"/>
          </a:xfrm>
          <a:prstGeom prst="rect">
            <a:avLst/>
          </a:prstGeom>
          <a:noFill/>
        </p:spPr>
        <p:txBody>
          <a:bodyPr wrap="none" lIns="0" tIns="0" rIns="0" bIns="0" rtlCol="0">
            <a:noAutofit/>
          </a:bodyPr>
          <a:lstStyle/>
          <a:p>
            <a:pPr algn="l"/>
            <a:endParaRPr lang="de-DE" err="1"/>
          </a:p>
        </p:txBody>
      </p:sp>
    </p:spTree>
    <p:extLst>
      <p:ext uri="{BB962C8B-B14F-4D97-AF65-F5344CB8AC3E}">
        <p14:creationId xmlns:p14="http://schemas.microsoft.com/office/powerpoint/2010/main" val="10486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ED998792-90B4-42EB-A7BE-9773C8D49FFA}"/>
              </a:ext>
            </a:extLst>
          </p:cNvPr>
          <p:cNvSpPr txBox="1"/>
          <p:nvPr/>
        </p:nvSpPr>
        <p:spPr>
          <a:xfrm>
            <a:off x="623888" y="544454"/>
            <a:ext cx="5959364" cy="1422131"/>
          </a:xfrm>
          <a:prstGeom prst="rect">
            <a:avLst/>
          </a:prstGeom>
          <a:noFill/>
        </p:spPr>
        <p:txBody>
          <a:bodyPr wrap="none" lIns="0" tIns="0" rIns="0" bIns="0" rtlCol="0">
            <a:noAutofit/>
          </a:bodyPr>
          <a:lstStyle/>
          <a:p>
            <a:r>
              <a:rPr lang="de-CH" sz="4400" b="1">
                <a:solidFill>
                  <a:schemeClr val="tx2"/>
                </a:solidFill>
                <a:latin typeface="SRG SSR Type Bold" panose="020B0804030302020204" pitchFamily="34" charset="0"/>
              </a:rPr>
              <a:t>FÜR ÜBER 25% DER DEUTSCHSCHWEIZ</a:t>
            </a:r>
          </a:p>
          <a:p>
            <a:pPr>
              <a:lnSpc>
                <a:spcPts val="3500"/>
              </a:lnSpc>
            </a:pPr>
            <a:r>
              <a:rPr lang="de-CH" sz="4400" b="1">
                <a:solidFill>
                  <a:schemeClr val="tx2"/>
                </a:solidFill>
                <a:latin typeface="SRG SSR Type Bold" panose="020B0804030302020204" pitchFamily="34" charset="0"/>
              </a:rPr>
              <a:t>IST SRF NICHT RELEVANT</a:t>
            </a:r>
          </a:p>
        </p:txBody>
      </p:sp>
      <p:sp>
        <p:nvSpPr>
          <p:cNvPr id="20" name="Textfeld 19">
            <a:extLst>
              <a:ext uri="{FF2B5EF4-FFF2-40B4-BE49-F238E27FC236}">
                <a16:creationId xmlns:a16="http://schemas.microsoft.com/office/drawing/2014/main" id="{17CE03FC-A661-4BC7-8233-8BA6BDB0E870}"/>
              </a:ext>
            </a:extLst>
          </p:cNvPr>
          <p:cNvSpPr txBox="1"/>
          <p:nvPr/>
        </p:nvSpPr>
        <p:spPr>
          <a:xfrm>
            <a:off x="623888" y="1687618"/>
            <a:ext cx="4946595" cy="740622"/>
          </a:xfrm>
          <a:prstGeom prst="rect">
            <a:avLst/>
          </a:prstGeom>
          <a:noFill/>
        </p:spPr>
        <p:txBody>
          <a:bodyPr wrap="square" lIns="0" tIns="0" rIns="0" bIns="0" rtlCol="0">
            <a:noAutofit/>
          </a:bodyPr>
          <a:lstStyle/>
          <a:p>
            <a:r>
              <a:rPr lang="de-CH"/>
              <a:t>Auch online erreichen wir mehrheitlich die</a:t>
            </a:r>
          </a:p>
          <a:p>
            <a:r>
              <a:rPr lang="de-CH"/>
              <a:t>gleichen Nutzenden und die gleichen nicht.</a:t>
            </a:r>
            <a:endParaRPr lang="de-CH" sz="2000">
              <a:solidFill>
                <a:schemeClr val="tx2"/>
              </a:solidFill>
              <a:latin typeface="SRG SSR Type Bold" panose="020B0804030302020204" pitchFamily="34" charset="0"/>
            </a:endParaRPr>
          </a:p>
        </p:txBody>
      </p:sp>
      <p:pic>
        <p:nvPicPr>
          <p:cNvPr id="21" name="Grafik 20">
            <a:extLst>
              <a:ext uri="{FF2B5EF4-FFF2-40B4-BE49-F238E27FC236}">
                <a16:creationId xmlns:a16="http://schemas.microsoft.com/office/drawing/2014/main" id="{A2112C35-D61C-4A54-B49D-1C07878EA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0000"/>
            <a:ext cx="12192000" cy="4528457"/>
          </a:xfrm>
          <a:prstGeom prst="rect">
            <a:avLst/>
          </a:prstGeom>
        </p:spPr>
      </p:pic>
      <p:pic>
        <p:nvPicPr>
          <p:cNvPr id="22" name="Grafik 21">
            <a:extLst>
              <a:ext uri="{FF2B5EF4-FFF2-40B4-BE49-F238E27FC236}">
                <a16:creationId xmlns:a16="http://schemas.microsoft.com/office/drawing/2014/main" id="{6B705841-975F-403C-B595-5048B0C04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40000"/>
            <a:ext cx="12193200" cy="4528903"/>
          </a:xfrm>
          <a:prstGeom prst="rect">
            <a:avLst/>
          </a:prstGeom>
        </p:spPr>
      </p:pic>
      <p:pic>
        <p:nvPicPr>
          <p:cNvPr id="23" name="Grafik 22">
            <a:extLst>
              <a:ext uri="{FF2B5EF4-FFF2-40B4-BE49-F238E27FC236}">
                <a16:creationId xmlns:a16="http://schemas.microsoft.com/office/drawing/2014/main" id="{4E563F35-CA29-4FA7-989D-FD5E78EFE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40000"/>
            <a:ext cx="12193200" cy="4528903"/>
          </a:xfrm>
          <a:prstGeom prst="rect">
            <a:avLst/>
          </a:prstGeom>
        </p:spPr>
      </p:pic>
      <p:sp>
        <p:nvSpPr>
          <p:cNvPr id="24" name="Textfeld 23">
            <a:extLst>
              <a:ext uri="{FF2B5EF4-FFF2-40B4-BE49-F238E27FC236}">
                <a16:creationId xmlns:a16="http://schemas.microsoft.com/office/drawing/2014/main" id="{F9E535C5-A9B4-4A86-BAAF-C3447BF21508}"/>
              </a:ext>
            </a:extLst>
          </p:cNvPr>
          <p:cNvSpPr txBox="1"/>
          <p:nvPr/>
        </p:nvSpPr>
        <p:spPr>
          <a:xfrm>
            <a:off x="1064712" y="6488482"/>
            <a:ext cx="10609546" cy="369518"/>
          </a:xfrm>
          <a:prstGeom prst="rect">
            <a:avLst/>
          </a:prstGeom>
          <a:noFill/>
        </p:spPr>
        <p:txBody>
          <a:bodyPr wrap="square" lIns="0" tIns="0" rIns="0" bIns="0" rtlCol="0">
            <a:noAutofit/>
          </a:bodyPr>
          <a:lstStyle/>
          <a:p>
            <a:r>
              <a:rPr lang="de-CH" sz="700">
                <a:solidFill>
                  <a:schemeClr val="bg2">
                    <a:lumMod val="75000"/>
                  </a:schemeClr>
                </a:solidFill>
              </a:rPr>
              <a:t>Quelle: Soft-KPIs-Studie 2019 | Basis: Deutschschweizer*innen zwischen 15 und 79 Jahren mind. mehrfach wöchentliche Nutzung [n = 1’509]; TV ohne Meteo; ** max. Kanal zählt: z.B. der am häufigsten genutzte Radiosender</a:t>
            </a:r>
          </a:p>
        </p:txBody>
      </p:sp>
      <p:pic>
        <p:nvPicPr>
          <p:cNvPr id="25" name="Grafik 24">
            <a:extLst>
              <a:ext uri="{FF2B5EF4-FFF2-40B4-BE49-F238E27FC236}">
                <a16:creationId xmlns:a16="http://schemas.microsoft.com/office/drawing/2014/main" id="{789241B1-61A2-4895-9854-B4DC91C056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a:off x="605588" y="6417795"/>
            <a:ext cx="291005" cy="207963"/>
          </a:xfrm>
          <a:prstGeom prst="rect">
            <a:avLst/>
          </a:prstGeom>
        </p:spPr>
      </p:pic>
    </p:spTree>
    <p:extLst>
      <p:ext uri="{BB962C8B-B14F-4D97-AF65-F5344CB8AC3E}">
        <p14:creationId xmlns:p14="http://schemas.microsoft.com/office/powerpoint/2010/main" val="82808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F58C1EEE-D5A4-4031-84F6-8A5922BCCE46}"/>
              </a:ext>
            </a:extLst>
          </p:cNvPr>
          <p:cNvSpPr txBox="1"/>
          <p:nvPr/>
        </p:nvSpPr>
        <p:spPr>
          <a:xfrm>
            <a:off x="623888" y="544455"/>
            <a:ext cx="5959364" cy="993386"/>
          </a:xfrm>
          <a:prstGeom prst="rect">
            <a:avLst/>
          </a:prstGeom>
          <a:noFill/>
        </p:spPr>
        <p:txBody>
          <a:bodyPr wrap="none" lIns="0" tIns="0" rIns="0" bIns="0" rtlCol="0">
            <a:noAutofit/>
          </a:bodyPr>
          <a:lstStyle/>
          <a:p>
            <a:pPr>
              <a:lnSpc>
                <a:spcPts val="3500"/>
              </a:lnSpc>
            </a:pPr>
            <a:r>
              <a:rPr lang="de-CH" sz="3500">
                <a:solidFill>
                  <a:schemeClr val="tx2"/>
                </a:solidFill>
                <a:latin typeface="SRG SSR Type Bold" panose="020B0804030302020204" pitchFamily="34" charset="0"/>
              </a:rPr>
              <a:t>DIE STRATEGIE</a:t>
            </a:r>
          </a:p>
          <a:p>
            <a:pPr>
              <a:lnSpc>
                <a:spcPts val="3500"/>
              </a:lnSpc>
            </a:pPr>
            <a:r>
              <a:rPr lang="de-CH" sz="3500">
                <a:solidFill>
                  <a:schemeClr val="tx2"/>
                </a:solidFill>
                <a:latin typeface="SRG SSR Type Bold" panose="020B0804030302020204" pitchFamily="34" charset="0"/>
              </a:rPr>
              <a:t>AUF EINEN BLICK</a:t>
            </a:r>
          </a:p>
        </p:txBody>
      </p:sp>
    </p:spTree>
    <p:extLst>
      <p:ext uri="{BB962C8B-B14F-4D97-AF65-F5344CB8AC3E}">
        <p14:creationId xmlns:p14="http://schemas.microsoft.com/office/powerpoint/2010/main" val="1271799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D72AA7B-37EA-4F47-AB70-DBB5BEB9221F}"/>
              </a:ext>
            </a:extLst>
          </p:cNvPr>
          <p:cNvSpPr txBox="1"/>
          <p:nvPr/>
        </p:nvSpPr>
        <p:spPr>
          <a:xfrm>
            <a:off x="588522" y="468428"/>
            <a:ext cx="11014956" cy="945678"/>
          </a:xfrm>
          <a:prstGeom prst="rect">
            <a:avLst/>
          </a:prstGeom>
          <a:noFill/>
        </p:spPr>
        <p:txBody>
          <a:bodyPr wrap="none" lIns="0" tIns="0" rIns="0" bIns="0" rtlCol="0">
            <a:noAutofit/>
          </a:bodyPr>
          <a:lstStyle/>
          <a:p>
            <a:pPr>
              <a:lnSpc>
                <a:spcPts val="3500"/>
              </a:lnSpc>
            </a:pPr>
            <a:r>
              <a:rPr lang="de-CH" sz="3200" dirty="0">
                <a:solidFill>
                  <a:schemeClr val="tx2"/>
                </a:solidFill>
                <a:latin typeface="SRG SSR Type Bold" panose="020B0804030302020204" pitchFamily="34" charset="0"/>
              </a:rPr>
              <a:t>DAS NEUE BETRIEBSMODELL STELLT DIE NUTZENDEN</a:t>
            </a:r>
          </a:p>
          <a:p>
            <a:pPr>
              <a:lnSpc>
                <a:spcPts val="3500"/>
              </a:lnSpc>
            </a:pPr>
            <a:r>
              <a:rPr lang="de-CH" sz="3200" dirty="0">
                <a:solidFill>
                  <a:schemeClr val="tx2"/>
                </a:solidFill>
                <a:latin typeface="SRG SSR Type Bold" panose="020B0804030302020204" pitchFamily="34" charset="0"/>
              </a:rPr>
              <a:t>INS ZENTRUM. DAS COMMISSIONING VEREINT DIE 4 KRÄFTE</a:t>
            </a:r>
          </a:p>
        </p:txBody>
      </p:sp>
    </p:spTree>
    <p:extLst>
      <p:ext uri="{BB962C8B-B14F-4D97-AF65-F5344CB8AC3E}">
        <p14:creationId xmlns:p14="http://schemas.microsoft.com/office/powerpoint/2010/main" val="3081660320"/>
      </p:ext>
    </p:extLst>
  </p:cSld>
  <p:clrMapOvr>
    <a:masterClrMapping/>
  </p:clrMapOvr>
</p:sld>
</file>

<file path=ppt/theme/theme1.xml><?xml version="1.0" encoding="utf-8"?>
<a:theme xmlns:a="http://schemas.openxmlformats.org/drawingml/2006/main" name="SRF">
  <a:themeElements>
    <a:clrScheme name="SRF PPT v2020">
      <a:dk1>
        <a:srgbClr val="333333"/>
      </a:dk1>
      <a:lt1>
        <a:srgbClr val="FFFFFF"/>
      </a:lt1>
      <a:dk2>
        <a:srgbClr val="000000"/>
      </a:dk2>
      <a:lt2>
        <a:srgbClr val="D2D2D2"/>
      </a:lt2>
      <a:accent1>
        <a:srgbClr val="AF001E"/>
      </a:accent1>
      <a:accent2>
        <a:srgbClr val="E24444"/>
      </a:accent2>
      <a:accent3>
        <a:srgbClr val="EE61F2"/>
      </a:accent3>
      <a:accent4>
        <a:srgbClr val="FF8A28"/>
      </a:accent4>
      <a:accent5>
        <a:srgbClr val="3C832A"/>
      </a:accent5>
      <a:accent6>
        <a:srgbClr val="38ADD6"/>
      </a:accent6>
      <a:hlink>
        <a:srgbClr val="000000"/>
      </a:hlink>
      <a:folHlink>
        <a:srgbClr val="969696"/>
      </a:folHlink>
    </a:clrScheme>
    <a:fontScheme name="SRF Fonts">
      <a:majorFont>
        <a:latin typeface="SRG SSR Type"/>
        <a:ea typeface=""/>
        <a:cs typeface=""/>
      </a:majorFont>
      <a:minorFont>
        <a:latin typeface="SRG SSR Ty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err="1" smtClean="0"/>
        </a:defPPr>
      </a:lstStyle>
    </a:txDef>
  </a:objectDefaults>
  <a:extraClrSchemeLst>
    <a:extraClrScheme>
      <a:clrScheme name="SRF PPT v2020">
        <a:dk1>
          <a:srgbClr val="333333"/>
        </a:dk1>
        <a:lt1>
          <a:srgbClr val="FFFFFF"/>
        </a:lt1>
        <a:dk2>
          <a:srgbClr val="000000"/>
        </a:dk2>
        <a:lt2>
          <a:srgbClr val="D2D2D2"/>
        </a:lt2>
        <a:accent1>
          <a:srgbClr val="AF001E"/>
        </a:accent1>
        <a:accent2>
          <a:srgbClr val="E24444"/>
        </a:accent2>
        <a:accent3>
          <a:srgbClr val="EE61F2"/>
        </a:accent3>
        <a:accent4>
          <a:srgbClr val="FF8A28"/>
        </a:accent4>
        <a:accent5>
          <a:srgbClr val="3C832A"/>
        </a:accent5>
        <a:accent6>
          <a:srgbClr val="38ADD6"/>
        </a:accent6>
        <a:hlink>
          <a:srgbClr val="000000"/>
        </a:hlink>
        <a:folHlink>
          <a:srgbClr val="969696"/>
        </a:folHlink>
      </a:clrScheme>
      <a:clrMap bg1="lt1" tx1="dk1" bg2="lt2" tx2="dk2" accent1="accent1" accent2="accent2" accent3="accent3" accent4="accent4" accent5="accent5" accent6="accent6" hlink="hlink" folHlink="folHlink"/>
    </a:extraClrScheme>
  </a:extraClrSchemeLst>
  <a:custClrLst>
    <a:custClr>
      <a:srgbClr val="7F0000"/>
    </a:custClr>
    <a:custClr>
      <a:srgbClr val="A30000"/>
    </a:custClr>
    <a:custClr>
      <a:srgbClr val="C62C2C"/>
    </a:custClr>
    <a:custClr>
      <a:srgbClr val="E24444"/>
    </a:custClr>
    <a:custClr>
      <a:srgbClr val="EF6C6C"/>
    </a:custClr>
    <a:custClr>
      <a:srgbClr val="FF8A8A"/>
    </a:custClr>
    <a:custClr>
      <a:srgbClr val="FFA4A4"/>
    </a:custClr>
    <a:custClr>
      <a:srgbClr val="25257C"/>
    </a:custClr>
    <a:custClr>
      <a:srgbClr val="928DFF"/>
    </a:custClr>
    <a:custClr>
      <a:srgbClr val="5A5A5A"/>
    </a:custClr>
    <a:custClr>
      <a:srgbClr val="7C0D6C"/>
    </a:custClr>
    <a:custClr>
      <a:srgbClr val="B512A5"/>
    </a:custClr>
    <a:custClr>
      <a:srgbClr val="D841D1"/>
    </a:custClr>
    <a:custClr>
      <a:srgbClr val="EE61F2"/>
    </a:custClr>
    <a:custClr>
      <a:srgbClr val="E980FF"/>
    </a:custClr>
    <a:custClr>
      <a:srgbClr val="F099FF"/>
    </a:custClr>
    <a:custClr>
      <a:srgbClr val="F0B3FF"/>
    </a:custClr>
    <a:custClr>
      <a:srgbClr val="3C3CBA"/>
    </a:custClr>
    <a:custClr>
      <a:srgbClr val="AAA6FF"/>
    </a:custClr>
    <a:custClr>
      <a:srgbClr val="7B7B7B"/>
    </a:custClr>
    <a:custClr>
      <a:srgbClr val="933B00"/>
    </a:custClr>
    <a:custClr>
      <a:srgbClr val="BC4C00"/>
    </a:custClr>
    <a:custClr>
      <a:srgbClr val="E56D1C"/>
    </a:custClr>
    <a:custClr>
      <a:srgbClr val="FF8A29"/>
    </a:custClr>
    <a:custClr>
      <a:srgbClr val="FFA143"/>
    </a:custClr>
    <a:custClr>
      <a:srgbClr val="FFB850"/>
    </a:custClr>
    <a:custClr>
      <a:srgbClr val="FFCF57"/>
    </a:custClr>
    <a:custClr>
      <a:srgbClr val="574AD8"/>
    </a:custClr>
    <a:custClr>
      <a:srgbClr val="000000"/>
    </a:custClr>
    <a:custClr>
      <a:srgbClr val="9C9C9C"/>
    </a:custClr>
    <a:custClr>
      <a:srgbClr val="0A3A00"/>
    </a:custClr>
    <a:custClr>
      <a:srgbClr val="0E5400"/>
    </a:custClr>
    <a:custClr>
      <a:srgbClr val="256B17"/>
    </a:custClr>
    <a:custClr>
      <a:srgbClr val="3C842A"/>
    </a:custClr>
    <a:custClr>
      <a:srgbClr val="5BA34D"/>
    </a:custClr>
    <a:custClr>
      <a:srgbClr val="7CBF6D"/>
    </a:custClr>
    <a:custClr>
      <a:srgbClr val="9CD88F"/>
    </a:custClr>
    <a:custClr>
      <a:srgbClr val="7352FF"/>
    </a:custClr>
    <a:custClr>
      <a:srgbClr val="303030"/>
    </a:custClr>
    <a:custClr>
      <a:srgbClr val="BCBCBC"/>
    </a:custClr>
    <a:custClr>
      <a:srgbClr val="004D77"/>
    </a:custClr>
    <a:custClr>
      <a:srgbClr val="0076AA"/>
    </a:custClr>
    <a:custClr>
      <a:srgbClr val="2092C4"/>
    </a:custClr>
    <a:custClr>
      <a:srgbClr val="38ADD6"/>
    </a:custClr>
    <a:custClr>
      <a:srgbClr val="61C5E0"/>
    </a:custClr>
    <a:custClr>
      <a:srgbClr val="85D3E5"/>
    </a:custClr>
    <a:custClr>
      <a:srgbClr val="9ADEE5"/>
    </a:custClr>
    <a:custClr>
      <a:srgbClr val="836EFF"/>
    </a:custClr>
    <a:custClr>
      <a:srgbClr val="424242"/>
    </a:custClr>
    <a:custClr>
      <a:srgbClr val="FFFFFF"/>
    </a:custClr>
  </a:custClrLst>
  <a:extLst>
    <a:ext uri="{05A4C25C-085E-4340-85A3-A5531E510DB2}">
      <thm15:themeFamily xmlns:thm15="http://schemas.microsoft.com/office/thememl/2012/main" name="Präsentation2" id="{2498B81F-95CA-4843-BD34-A0598D7E1DB0}" vid="{85D4ED0B-9175-8144-9B84-792DD2E7C0AA}"/>
    </a:ext>
  </a:extLst>
</a:theme>
</file>

<file path=ppt/theme/theme2.xml><?xml version="1.0" encoding="utf-8"?>
<a:theme xmlns:a="http://schemas.openxmlformats.org/drawingml/2006/main" name="SRF">
  <a:themeElements>
    <a:clrScheme name="SRF PPT v2020">
      <a:dk1>
        <a:srgbClr val="333333"/>
      </a:dk1>
      <a:lt1>
        <a:srgbClr val="FFFFFF"/>
      </a:lt1>
      <a:dk2>
        <a:srgbClr val="000000"/>
      </a:dk2>
      <a:lt2>
        <a:srgbClr val="D2D2D2"/>
      </a:lt2>
      <a:accent1>
        <a:srgbClr val="AF001E"/>
      </a:accent1>
      <a:accent2>
        <a:srgbClr val="E24444"/>
      </a:accent2>
      <a:accent3>
        <a:srgbClr val="EE61F2"/>
      </a:accent3>
      <a:accent4>
        <a:srgbClr val="FF8A28"/>
      </a:accent4>
      <a:accent5>
        <a:srgbClr val="3C832A"/>
      </a:accent5>
      <a:accent6>
        <a:srgbClr val="38ADD6"/>
      </a:accent6>
      <a:hlink>
        <a:srgbClr val="000000"/>
      </a:hlink>
      <a:folHlink>
        <a:srgbClr val="969696"/>
      </a:folHlink>
    </a:clrScheme>
    <a:fontScheme name="SRF Fonts">
      <a:majorFont>
        <a:latin typeface="SRG SSR Type"/>
        <a:ea typeface=""/>
        <a:cs typeface=""/>
      </a:majorFont>
      <a:minorFont>
        <a:latin typeface="SRG SSR Ty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err="1" smtClean="0"/>
        </a:defPPr>
      </a:lstStyle>
    </a:txDef>
  </a:objectDefaults>
  <a:extraClrSchemeLst>
    <a:extraClrScheme>
      <a:clrScheme name="SRF PPT v2020">
        <a:dk1>
          <a:srgbClr val="333333"/>
        </a:dk1>
        <a:lt1>
          <a:srgbClr val="FFFFFF"/>
        </a:lt1>
        <a:dk2>
          <a:srgbClr val="000000"/>
        </a:dk2>
        <a:lt2>
          <a:srgbClr val="D2D2D2"/>
        </a:lt2>
        <a:accent1>
          <a:srgbClr val="AF001E"/>
        </a:accent1>
        <a:accent2>
          <a:srgbClr val="E24444"/>
        </a:accent2>
        <a:accent3>
          <a:srgbClr val="EE61F2"/>
        </a:accent3>
        <a:accent4>
          <a:srgbClr val="FF8A28"/>
        </a:accent4>
        <a:accent5>
          <a:srgbClr val="3C832A"/>
        </a:accent5>
        <a:accent6>
          <a:srgbClr val="38ADD6"/>
        </a:accent6>
        <a:hlink>
          <a:srgbClr val="000000"/>
        </a:hlink>
        <a:folHlink>
          <a:srgbClr val="969696"/>
        </a:folHlink>
      </a:clrScheme>
      <a:clrMap bg1="lt1" tx1="dk1" bg2="lt2" tx2="dk2" accent1="accent1" accent2="accent2" accent3="accent3" accent4="accent4" accent5="accent5" accent6="accent6" hlink="hlink" folHlink="folHlink"/>
    </a:extraClrScheme>
  </a:extraClrSchemeLst>
  <a:custClrLst>
    <a:custClr>
      <a:srgbClr val="7F0000"/>
    </a:custClr>
    <a:custClr>
      <a:srgbClr val="A30000"/>
    </a:custClr>
    <a:custClr>
      <a:srgbClr val="C62C2C"/>
    </a:custClr>
    <a:custClr>
      <a:srgbClr val="E24444"/>
    </a:custClr>
    <a:custClr>
      <a:srgbClr val="EF6C6C"/>
    </a:custClr>
    <a:custClr>
      <a:srgbClr val="FF8A8A"/>
    </a:custClr>
    <a:custClr>
      <a:srgbClr val="FFA4A4"/>
    </a:custClr>
    <a:custClr>
      <a:srgbClr val="25257C"/>
    </a:custClr>
    <a:custClr>
      <a:srgbClr val="928DFF"/>
    </a:custClr>
    <a:custClr>
      <a:srgbClr val="5A5A5A"/>
    </a:custClr>
    <a:custClr>
      <a:srgbClr val="7C0D6C"/>
    </a:custClr>
    <a:custClr>
      <a:srgbClr val="B512A5"/>
    </a:custClr>
    <a:custClr>
      <a:srgbClr val="D841D1"/>
    </a:custClr>
    <a:custClr>
      <a:srgbClr val="EE61F2"/>
    </a:custClr>
    <a:custClr>
      <a:srgbClr val="E980FF"/>
    </a:custClr>
    <a:custClr>
      <a:srgbClr val="F099FF"/>
    </a:custClr>
    <a:custClr>
      <a:srgbClr val="F0B3FF"/>
    </a:custClr>
    <a:custClr>
      <a:srgbClr val="3C3CBA"/>
    </a:custClr>
    <a:custClr>
      <a:srgbClr val="AAA6FF"/>
    </a:custClr>
    <a:custClr>
      <a:srgbClr val="7B7B7B"/>
    </a:custClr>
    <a:custClr>
      <a:srgbClr val="933B00"/>
    </a:custClr>
    <a:custClr>
      <a:srgbClr val="BC4C00"/>
    </a:custClr>
    <a:custClr>
      <a:srgbClr val="E56D1C"/>
    </a:custClr>
    <a:custClr>
      <a:srgbClr val="FF8A29"/>
    </a:custClr>
    <a:custClr>
      <a:srgbClr val="FFA143"/>
    </a:custClr>
    <a:custClr>
      <a:srgbClr val="FFB850"/>
    </a:custClr>
    <a:custClr>
      <a:srgbClr val="FFCF57"/>
    </a:custClr>
    <a:custClr>
      <a:srgbClr val="574AD8"/>
    </a:custClr>
    <a:custClr>
      <a:srgbClr val="000000"/>
    </a:custClr>
    <a:custClr>
      <a:srgbClr val="9C9C9C"/>
    </a:custClr>
    <a:custClr>
      <a:srgbClr val="0A3A00"/>
    </a:custClr>
    <a:custClr>
      <a:srgbClr val="0E5400"/>
    </a:custClr>
    <a:custClr>
      <a:srgbClr val="256B17"/>
    </a:custClr>
    <a:custClr>
      <a:srgbClr val="3C842A"/>
    </a:custClr>
    <a:custClr>
      <a:srgbClr val="5BA34D"/>
    </a:custClr>
    <a:custClr>
      <a:srgbClr val="7CBF6D"/>
    </a:custClr>
    <a:custClr>
      <a:srgbClr val="9CD88F"/>
    </a:custClr>
    <a:custClr>
      <a:srgbClr val="7352FF"/>
    </a:custClr>
    <a:custClr>
      <a:srgbClr val="303030"/>
    </a:custClr>
    <a:custClr>
      <a:srgbClr val="BCBCBC"/>
    </a:custClr>
    <a:custClr>
      <a:srgbClr val="004D77"/>
    </a:custClr>
    <a:custClr>
      <a:srgbClr val="0076AA"/>
    </a:custClr>
    <a:custClr>
      <a:srgbClr val="2092C4"/>
    </a:custClr>
    <a:custClr>
      <a:srgbClr val="38ADD6"/>
    </a:custClr>
    <a:custClr>
      <a:srgbClr val="61C5E0"/>
    </a:custClr>
    <a:custClr>
      <a:srgbClr val="85D3E5"/>
    </a:custClr>
    <a:custClr>
      <a:srgbClr val="9ADEE5"/>
    </a:custClr>
    <a:custClr>
      <a:srgbClr val="836EFF"/>
    </a:custClr>
    <a:custClr>
      <a:srgbClr val="424242"/>
    </a:custClr>
    <a:custClr>
      <a:srgbClr val="FFFFFF"/>
    </a:custClr>
  </a:custClrLst>
  <a:extLst>
    <a:ext uri="{05A4C25C-085E-4340-85A3-A5531E510DB2}">
      <thm15:themeFamily xmlns:thm15="http://schemas.microsoft.com/office/thememl/2012/main" name="SRF_Praesentation" id="{EA2ABDBC-D50C-49A7-8487-0CC7505A6DDD}" vid="{F9145113-16BF-498E-A062-D8E018C625D1}"/>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RG SSR Type"/>
        <a:ea typeface="SRG SSR Type"/>
        <a:cs typeface="SRG SSR Type"/>
      </a:majorFont>
      <a:minorFont>
        <a:latin typeface="SRG SSR Type"/>
        <a:ea typeface="SRG SSR Type"/>
        <a:cs typeface="SRG SSR Type"/>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noFill/>
        <a:ln w="12700" cap="flat">
          <a:solidFill>
            <a:schemeClr val="bg1">
              <a:lumMod val="50000"/>
            </a:schemeClr>
          </a:solid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dirty="0" err="1" smtClean="0">
            <a:ln>
              <a:noFill/>
            </a:ln>
            <a:solidFill>
              <a:schemeClr val="tx1"/>
            </a:solidFill>
            <a:effectLst/>
            <a:uFillTx/>
            <a:latin typeface="+mj-l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dirty="0" err="1" smtClean="0">
            <a:ln>
              <a:noFill/>
            </a:ln>
            <a:solidFill>
              <a:srgbClr val="000000"/>
            </a:solidFill>
            <a:effectLst/>
            <a:uFillTx/>
            <a:latin typeface="SRG SSR Type Light" panose="020B0504030602030204" pitchFamily="34" charset="0"/>
            <a:sym typeface="Helvetica Light"/>
          </a:defRPr>
        </a:def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a:themeElements>
    <a:clrScheme name="SRF PPT v2020">
      <a:dk1>
        <a:srgbClr val="333333"/>
      </a:dk1>
      <a:lt1>
        <a:srgbClr val="FFFFFF"/>
      </a:lt1>
      <a:dk2>
        <a:srgbClr val="000000"/>
      </a:dk2>
      <a:lt2>
        <a:srgbClr val="D2D2D2"/>
      </a:lt2>
      <a:accent1>
        <a:srgbClr val="AF001E"/>
      </a:accent1>
      <a:accent2>
        <a:srgbClr val="E24444"/>
      </a:accent2>
      <a:accent3>
        <a:srgbClr val="EE61F2"/>
      </a:accent3>
      <a:accent4>
        <a:srgbClr val="FF8A28"/>
      </a:accent4>
      <a:accent5>
        <a:srgbClr val="3C832A"/>
      </a:accent5>
      <a:accent6>
        <a:srgbClr val="38ADD6"/>
      </a:accent6>
      <a:hlink>
        <a:srgbClr val="000000"/>
      </a:hlink>
      <a:folHlink>
        <a:srgbClr val="969696"/>
      </a:folHlink>
    </a:clrScheme>
    <a:fontScheme name="SRF Fonts">
      <a:majorFont>
        <a:latin typeface="SRG SSR Type"/>
        <a:ea typeface=""/>
        <a:cs typeface=""/>
      </a:majorFont>
      <a:minorFont>
        <a:latin typeface="SRG SSR Ty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RF Fonts">
      <a:majorFont>
        <a:latin typeface="SRG SSR Type"/>
        <a:ea typeface=""/>
        <a:cs typeface=""/>
      </a:majorFont>
      <a:minorFont>
        <a:latin typeface="SRG SSR Ty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F78C42C4B273D41A09216A66873FD83" ma:contentTypeVersion="2" ma:contentTypeDescription="Ein neues Dokument erstellen." ma:contentTypeScope="" ma:versionID="0e480c290eca4f3e5428d4168b187e95">
  <xsd:schema xmlns:xsd="http://www.w3.org/2001/XMLSchema" xmlns:xs="http://www.w3.org/2001/XMLSchema" xmlns:p="http://schemas.microsoft.com/office/2006/metadata/properties" xmlns:ns2="d85f8537-3d84-492f-82c4-6e0e6f624f4e" targetNamespace="http://schemas.microsoft.com/office/2006/metadata/properties" ma:root="true" ma:fieldsID="f2ca00f0c175d90a70ebe3f3f929cd0b" ns2:_="">
    <xsd:import namespace="d85f8537-3d84-492f-82c4-6e0e6f624f4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5f8537-3d84-492f-82c4-6e0e6f624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E8AE56-AD77-4C6F-B84F-5E9B3FE8B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5f8537-3d84-492f-82c4-6e0e6f624f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E01CE6-31D0-4D01-9637-C6EB8835C594}">
  <ds:schemaRefs>
    <ds:schemaRef ds:uri="014e22de-cb5b-4929-8dc2-e58037ecad44"/>
    <ds:schemaRef ds:uri="ecb3b9e9-1eab-40cf-9f53-7744611379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3C7E92D-D625-48F5-B464-9FFE897C6D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3412</Words>
  <Application>Microsoft Office PowerPoint</Application>
  <PresentationFormat>Breitbild</PresentationFormat>
  <Paragraphs>296</Paragraphs>
  <Slides>19</Slides>
  <Notes>19</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19</vt:i4>
      </vt:variant>
    </vt:vector>
  </HeadingPairs>
  <TitlesOfParts>
    <vt:vector size="29" baseType="lpstr">
      <vt:lpstr>Arial</vt:lpstr>
      <vt:lpstr>Arial,Sans-Serif</vt:lpstr>
      <vt:lpstr>SRG SSR Type</vt:lpstr>
      <vt:lpstr>SRG SSR Type Bold</vt:lpstr>
      <vt:lpstr>SRG SSR Type Light</vt:lpstr>
      <vt:lpstr>SRG SSR Type Medium</vt:lpstr>
      <vt:lpstr>Wingdings 2</vt:lpstr>
      <vt:lpstr>SRF</vt:lpstr>
      <vt:lpstr>SRF</vt:lpstr>
      <vt:lpstr>White</vt:lpstr>
      <vt:lpstr>PowerPoint-Präsentation</vt:lpstr>
      <vt:lpstr>PowerPoint-Präsentation</vt:lpstr>
      <vt:lpstr>PowerPoint-Präsentation</vt:lpstr>
      <vt:lpstr>PowerPoint-Präsentation</vt:lpstr>
      <vt:lpstr>    llll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NEUE ANGEBOTE BEI SRF</vt:lpstr>
      <vt:lpstr>PowerPoint-Präsentation</vt:lpstr>
      <vt:lpstr>PowerPoint-Präsentation</vt:lpstr>
      <vt:lpstr>PowerPoint-Präsentation</vt:lpstr>
      <vt:lpstr>SRG-Konzession Art. 13: Angebote für junge Menschen  «Die SRG stellt Angebote bereit, die auf die Lebenswirklichkeit und die Interessen junger Menschen ausgerichtet sind. […]   Inhalte, Formate und Technik der Angebote werden so aufbereitet und verbreitet, wie es den Nutzungsgewohnheiten der jungen Zielgruppen entspricht.»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 Wenger</dc:creator>
  <cp:lastModifiedBy>Mugglin, Annette (SRG.D)</cp:lastModifiedBy>
  <cp:revision>9</cp:revision>
  <dcterms:modified xsi:type="dcterms:W3CDTF">2021-09-15T09:06:48Z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0x0101009F78C42C4B273D41A09216A66873FD83</vt:lpwstr>
  </property>
</Properties>
</file>